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40"/>
  </p:notesMasterIdLst>
  <p:handoutMasterIdLst>
    <p:handoutMasterId r:id="rId41"/>
  </p:handoutMasterIdLst>
  <p:sldIdLst>
    <p:sldId id="275" r:id="rId2"/>
    <p:sldId id="257" r:id="rId3"/>
    <p:sldId id="265" r:id="rId4"/>
    <p:sldId id="288" r:id="rId5"/>
    <p:sldId id="289" r:id="rId6"/>
    <p:sldId id="290" r:id="rId7"/>
    <p:sldId id="291" r:id="rId8"/>
    <p:sldId id="292" r:id="rId9"/>
    <p:sldId id="294" r:id="rId10"/>
    <p:sldId id="295" r:id="rId11"/>
    <p:sldId id="293" r:id="rId12"/>
    <p:sldId id="296" r:id="rId13"/>
    <p:sldId id="297" r:id="rId14"/>
    <p:sldId id="298" r:id="rId15"/>
    <p:sldId id="299" r:id="rId16"/>
    <p:sldId id="266" r:id="rId17"/>
    <p:sldId id="300" r:id="rId18"/>
    <p:sldId id="276" r:id="rId19"/>
    <p:sldId id="277" r:id="rId20"/>
    <p:sldId id="302" r:id="rId21"/>
    <p:sldId id="278" r:id="rId22"/>
    <p:sldId id="279" r:id="rId23"/>
    <p:sldId id="280" r:id="rId24"/>
    <p:sldId id="282" r:id="rId25"/>
    <p:sldId id="281" r:id="rId26"/>
    <p:sldId id="283" r:id="rId27"/>
    <p:sldId id="301" r:id="rId28"/>
    <p:sldId id="303" r:id="rId29"/>
    <p:sldId id="304" r:id="rId30"/>
    <p:sldId id="309" r:id="rId31"/>
    <p:sldId id="284" r:id="rId32"/>
    <p:sldId id="285" r:id="rId33"/>
    <p:sldId id="286" r:id="rId34"/>
    <p:sldId id="305" r:id="rId35"/>
    <p:sldId id="306" r:id="rId36"/>
    <p:sldId id="307" r:id="rId37"/>
    <p:sldId id="308" r:id="rId38"/>
    <p:sldId id="269"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4660"/>
  </p:normalViewPr>
  <p:slideViewPr>
    <p:cSldViewPr snapToGrid="0">
      <p:cViewPr varScale="1">
        <p:scale>
          <a:sx n="91" d="100"/>
          <a:sy n="91" d="100"/>
        </p:scale>
        <p:origin x="123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4/16/2024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4/16/2024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4/16/2024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4/16/2024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4/16/2024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4/16/2024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4/16/2024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4/16/2024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4/16/2024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4/16/2024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5" r:id="rId4"/>
    <p:sldLayoutId id="2147483683" r:id="rId5"/>
    <p:sldLayoutId id="2147483679" r:id="rId6"/>
    <p:sldLayoutId id="2147483680" r:id="rId7"/>
    <p:sldLayoutId id="2147483681" r:id="rId8"/>
    <p:sldLayoutId id="2147483682" r:id="rId9"/>
    <p:sldLayoutId id="214748367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B4FAA5-46D8-0146-932F-8ED97E732C3C}"/>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FF9E1E6A-357D-B95E-BDA7-C460189760EF}"/>
              </a:ext>
            </a:extLst>
          </p:cNvPr>
          <p:cNvSpPr>
            <a:spLocks noGrp="1"/>
          </p:cNvSpPr>
          <p:nvPr>
            <p:ph type="title"/>
          </p:nvPr>
        </p:nvSpPr>
        <p:spPr/>
        <p:txBody>
          <a:bodyPr/>
          <a:lstStyle/>
          <a:p>
            <a:r>
              <a:rPr lang="en-US"/>
              <a:t>Mạng cảm biến không dây</a:t>
            </a:r>
          </a:p>
        </p:txBody>
      </p:sp>
      <p:sp>
        <p:nvSpPr>
          <p:cNvPr id="5" name="TextBox 4">
            <a:extLst>
              <a:ext uri="{FF2B5EF4-FFF2-40B4-BE49-F238E27FC236}">
                <a16:creationId xmlns:a16="http://schemas.microsoft.com/office/drawing/2014/main" id="{525613E3-A623-F8EB-6644-B190DCAE23FB}"/>
              </a:ext>
            </a:extLst>
          </p:cNvPr>
          <p:cNvSpPr txBox="1"/>
          <p:nvPr/>
        </p:nvSpPr>
        <p:spPr>
          <a:xfrm>
            <a:off x="306197" y="930051"/>
            <a:ext cx="8779079" cy="1640321"/>
          </a:xfrm>
          <a:prstGeom prst="rect">
            <a:avLst/>
          </a:prstGeom>
          <a:noFill/>
        </p:spPr>
        <p:txBody>
          <a:bodyPr wrap="square">
            <a:spAutoFit/>
          </a:bodyPr>
          <a:lstStyle/>
          <a:p>
            <a:pPr marR="0" lvl="0">
              <a:lnSpc>
                <a:spcPct val="110000"/>
              </a:lnSpc>
              <a:spcBef>
                <a:spcPts val="300"/>
              </a:spcBef>
              <a:spcAft>
                <a:spcPts val="0"/>
              </a:spcAft>
            </a:pPr>
            <a:r>
              <a:rPr lang="en-US" sz="2200" b="1" i="1">
                <a:latin typeface="Calibri (body)"/>
              </a:rPr>
              <a:t>Ứng dụng:</a:t>
            </a:r>
          </a:p>
          <a:p>
            <a:pPr marL="342900" marR="0" lvl="0" indent="-342900">
              <a:lnSpc>
                <a:spcPct val="110000"/>
              </a:lnSpc>
              <a:spcBef>
                <a:spcPts val="300"/>
              </a:spcBef>
              <a:spcAft>
                <a:spcPts val="0"/>
              </a:spcAft>
              <a:buFontTx/>
              <a:buChar char="-"/>
            </a:pPr>
            <a:r>
              <a:rPr lang="en-US" sz="2200" i="1">
                <a:latin typeface="Calibri (body)"/>
              </a:rPr>
              <a:t>Nông nghiệp: </a:t>
            </a:r>
            <a:r>
              <a:rPr lang="en-US" sz="2200">
                <a:latin typeface="Calibri (body)"/>
              </a:rPr>
              <a:t>Mạng cảm biến đo độ ẩm đất, ánh sáng, nhiệt độ, … hỗ trợ người nông dân</a:t>
            </a:r>
          </a:p>
          <a:p>
            <a:pPr marR="0" lvl="0">
              <a:lnSpc>
                <a:spcPct val="110000"/>
              </a:lnSpc>
              <a:spcBef>
                <a:spcPts val="300"/>
              </a:spcBef>
              <a:spcAft>
                <a:spcPts val="0"/>
              </a:spcAft>
            </a:pPr>
            <a:endParaRPr lang="en-US" sz="2200">
              <a:latin typeface="Calibri (body)"/>
            </a:endParaRPr>
          </a:p>
        </p:txBody>
      </p:sp>
      <p:pic>
        <p:nvPicPr>
          <p:cNvPr id="2050" name="Picture 2" descr="Smart agricultural environment based on wireless sensor network (WSN). |  Download Scientific Diagram">
            <a:extLst>
              <a:ext uri="{FF2B5EF4-FFF2-40B4-BE49-F238E27FC236}">
                <a16:creationId xmlns:a16="http://schemas.microsoft.com/office/drawing/2014/main" id="{52D1EE01-A89E-D6C2-D035-679F0D821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2172748"/>
            <a:ext cx="809625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544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DE2886-71F4-22CA-B098-940749FD7486}"/>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A2A996C5-BBF5-9889-8822-0E0814BE8D87}"/>
              </a:ext>
            </a:extLst>
          </p:cNvPr>
          <p:cNvSpPr>
            <a:spLocks noGrp="1"/>
          </p:cNvSpPr>
          <p:nvPr>
            <p:ph type="title"/>
          </p:nvPr>
        </p:nvSpPr>
        <p:spPr/>
        <p:txBody>
          <a:bodyPr/>
          <a:lstStyle/>
          <a:p>
            <a:r>
              <a:rPr lang="en-US"/>
              <a:t>Mạng cảm biến không dây</a:t>
            </a:r>
          </a:p>
        </p:txBody>
      </p:sp>
      <p:sp>
        <p:nvSpPr>
          <p:cNvPr id="6" name="TextBox 5">
            <a:extLst>
              <a:ext uri="{FF2B5EF4-FFF2-40B4-BE49-F238E27FC236}">
                <a16:creationId xmlns:a16="http://schemas.microsoft.com/office/drawing/2014/main" id="{6ADEE4E5-00B1-F259-4722-F55DDBAC85B0}"/>
              </a:ext>
            </a:extLst>
          </p:cNvPr>
          <p:cNvSpPr txBox="1"/>
          <p:nvPr/>
        </p:nvSpPr>
        <p:spPr>
          <a:xfrm>
            <a:off x="235078" y="1019070"/>
            <a:ext cx="8689706" cy="4953536"/>
          </a:xfrm>
          <a:prstGeom prst="rect">
            <a:avLst/>
          </a:prstGeom>
          <a:noFill/>
        </p:spPr>
        <p:txBody>
          <a:bodyPr wrap="square">
            <a:spAutoFit/>
          </a:bodyPr>
          <a:lstStyle/>
          <a:p>
            <a:pPr algn="just">
              <a:lnSpc>
                <a:spcPct val="110000"/>
              </a:lnSpc>
              <a:spcBef>
                <a:spcPts val="300"/>
              </a:spcBef>
            </a:pPr>
            <a:r>
              <a:rPr lang="en-US" sz="2200" b="1" i="1">
                <a:latin typeface="Calibri (body)"/>
              </a:rPr>
              <a:t>Ứng dụng:</a:t>
            </a:r>
            <a:endParaRPr lang="en-US" sz="2200" i="1">
              <a:effectLst/>
              <a:latin typeface="Calibri (body)"/>
              <a:ea typeface="Times New Roman" panose="02020603050405020304" pitchFamily="18" charset="0"/>
            </a:endParaRPr>
          </a:p>
          <a:p>
            <a:pPr marL="342900" marR="0" lvl="0" indent="-342900" algn="just">
              <a:lnSpc>
                <a:spcPct val="110000"/>
              </a:lnSpc>
              <a:spcBef>
                <a:spcPts val="300"/>
              </a:spcBef>
              <a:spcAft>
                <a:spcPts val="0"/>
              </a:spcAft>
              <a:buFont typeface="Times New Roman" panose="02020603050405020304" pitchFamily="18" charset="0"/>
              <a:buChar char="-"/>
            </a:pPr>
            <a:r>
              <a:rPr lang="en-US" sz="2200" i="1">
                <a:effectLst/>
                <a:latin typeface="Calibri (body)"/>
                <a:ea typeface="Times New Roman" panose="02020603050405020304" pitchFamily="18" charset="0"/>
              </a:rPr>
              <a:t>Môi trường và giám sát tự nhiên</a:t>
            </a:r>
            <a:r>
              <a:rPr lang="en-US" sz="2200">
                <a:effectLst/>
                <a:latin typeface="Calibri (body)"/>
                <a:ea typeface="Times New Roman" panose="02020603050405020304" pitchFamily="18" charset="0"/>
              </a:rPr>
              <a:t>: Giám sát chất lượng không khí, theo dõi môi trường nước, phát hiện cháy rừng, …</a:t>
            </a:r>
          </a:p>
          <a:p>
            <a:pPr marL="342900" marR="0" lvl="0" indent="-342900" algn="just">
              <a:lnSpc>
                <a:spcPct val="110000"/>
              </a:lnSpc>
              <a:spcBef>
                <a:spcPts val="0"/>
              </a:spcBef>
              <a:spcAft>
                <a:spcPts val="0"/>
              </a:spcAft>
              <a:buFont typeface="Times New Roman" panose="02020603050405020304" pitchFamily="18" charset="0"/>
              <a:buChar char="-"/>
            </a:pPr>
            <a:r>
              <a:rPr lang="en-US" sz="2200" i="1">
                <a:effectLst/>
                <a:latin typeface="Calibri (body)"/>
                <a:ea typeface="Times New Roman" panose="02020603050405020304" pitchFamily="18" charset="0"/>
              </a:rPr>
              <a:t>Công nghiệp và tự động hóa</a:t>
            </a:r>
            <a:r>
              <a:rPr lang="en-US" sz="2200">
                <a:effectLst/>
                <a:latin typeface="Calibri (body)"/>
                <a:ea typeface="Times New Roman" panose="02020603050405020304" pitchFamily="18" charset="0"/>
              </a:rPr>
              <a:t>: Mạng cảm biến được sử dụng để giám sát các máy móc, dây chuyền sản xuất, và điều khiển quy trình sản xuất trong các nhà máy. WSN có thể theo dõi điều kiện làm việc như nhiệt độ, độ ẩm, và khí độc trong môi trường công nghiệp, đảm bảo điều kiện an toàn lao động.</a:t>
            </a:r>
          </a:p>
          <a:p>
            <a:pPr marL="342900" marR="0" lvl="0" indent="-342900" algn="just">
              <a:lnSpc>
                <a:spcPct val="110000"/>
              </a:lnSpc>
              <a:spcBef>
                <a:spcPts val="0"/>
              </a:spcBef>
              <a:spcAft>
                <a:spcPts val="0"/>
              </a:spcAft>
              <a:buFont typeface="Times New Roman" panose="02020603050405020304" pitchFamily="18" charset="0"/>
              <a:buChar char="-"/>
            </a:pPr>
            <a:r>
              <a:rPr lang="en-US" sz="2200" i="1">
                <a:effectLst/>
                <a:latin typeface="Calibri (body)"/>
                <a:ea typeface="Times New Roman" panose="02020603050405020304" pitchFamily="18" charset="0"/>
              </a:rPr>
              <a:t>Đô thị thông minh và giao thông</a:t>
            </a:r>
            <a:r>
              <a:rPr lang="en-US" sz="2200">
                <a:effectLst/>
                <a:latin typeface="Calibri (body)"/>
                <a:ea typeface="Times New Roman" panose="02020603050405020304" pitchFamily="18" charset="0"/>
              </a:rPr>
              <a:t>: WSN có thể giúp giám sát tình trạng giao thông, đo lường mật độ xe cộ, và cung cấp thông tin giao thông thời gian thực cho người dùng thông qua hệ thống camera thông minh. WSN cũng có thể được sử dụng để giám sát và quản lý các dịch vụ công cộng như đèn đường, hệ thống thoát nước, và quản lý rác thải.</a:t>
            </a:r>
          </a:p>
        </p:txBody>
      </p:sp>
    </p:spTree>
    <p:extLst>
      <p:ext uri="{BB962C8B-B14F-4D97-AF65-F5344CB8AC3E}">
        <p14:creationId xmlns:p14="http://schemas.microsoft.com/office/powerpoint/2010/main" val="3245367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6F62A7-B852-5AFC-1074-448203BFD759}"/>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B6B462A9-A13D-9DBC-B397-6E28888EFCC5}"/>
              </a:ext>
            </a:extLst>
          </p:cNvPr>
          <p:cNvSpPr>
            <a:spLocks noGrp="1"/>
          </p:cNvSpPr>
          <p:nvPr>
            <p:ph type="title"/>
          </p:nvPr>
        </p:nvSpPr>
        <p:spPr/>
        <p:txBody>
          <a:bodyPr/>
          <a:lstStyle/>
          <a:p>
            <a:r>
              <a:rPr lang="en-US"/>
              <a:t>Hệ điều hành mã nguồn mở Contiki</a:t>
            </a:r>
          </a:p>
        </p:txBody>
      </p:sp>
      <p:sp>
        <p:nvSpPr>
          <p:cNvPr id="6" name="TextBox 5">
            <a:extLst>
              <a:ext uri="{FF2B5EF4-FFF2-40B4-BE49-F238E27FC236}">
                <a16:creationId xmlns:a16="http://schemas.microsoft.com/office/drawing/2014/main" id="{C6DAEE03-B234-BAFD-7588-4C77E3A7494C}"/>
              </a:ext>
            </a:extLst>
          </p:cNvPr>
          <p:cNvSpPr txBox="1"/>
          <p:nvPr/>
        </p:nvSpPr>
        <p:spPr>
          <a:xfrm>
            <a:off x="364921" y="935745"/>
            <a:ext cx="8468686" cy="2672270"/>
          </a:xfrm>
          <a:prstGeom prst="rect">
            <a:avLst/>
          </a:prstGeom>
          <a:noFill/>
        </p:spPr>
        <p:txBody>
          <a:bodyPr wrap="square">
            <a:spAutoFit/>
          </a:bodyPr>
          <a:lstStyle/>
          <a:p>
            <a:pPr marL="0" marR="0" algn="just">
              <a:lnSpc>
                <a:spcPct val="110000"/>
              </a:lnSpc>
              <a:spcBef>
                <a:spcPts val="300"/>
              </a:spcBef>
              <a:spcAft>
                <a:spcPts val="0"/>
              </a:spcAft>
            </a:pPr>
            <a:r>
              <a:rPr lang="en-US" sz="2200">
                <a:effectLst/>
                <a:latin typeface="Calibri (body)"/>
                <a:ea typeface="Times New Roman" panose="02020603050405020304" pitchFamily="18" charset="0"/>
              </a:rPr>
              <a:t>Contiki là một hệ điều hành nhúng mã nguồn mở nhẹ, linh hoạt và hiệu quả được thiết kế đặc biệt cho mạng cảm biến không dây (Wireless Sensor Networks - WSNs) và thiết bị Internet of Things (IoT). Được phát triển bởi Adam Dunkels từ năm 2002 và hiện được duy trì bởi một nhóm lập trình viên và cộng đồng sáng tạo, Contiki đã trở thành một trong những hệ điều hành nhúng phổ biến và được sử dụng rộng rãi trong các ứng dụng như mạng cảm biến, IoT, và các thiết bị thông minh.</a:t>
            </a:r>
          </a:p>
        </p:txBody>
      </p:sp>
      <p:pic>
        <p:nvPicPr>
          <p:cNvPr id="7" name="Picture 6" descr="Logo — Contiki-NG documentation">
            <a:extLst>
              <a:ext uri="{FF2B5EF4-FFF2-40B4-BE49-F238E27FC236}">
                <a16:creationId xmlns:a16="http://schemas.microsoft.com/office/drawing/2014/main" id="{9DD8849C-C128-1B00-47E1-0388E429431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6474" y="3750066"/>
            <a:ext cx="4005580" cy="2428240"/>
          </a:xfrm>
          <a:prstGeom prst="rect">
            <a:avLst/>
          </a:prstGeom>
          <a:noFill/>
          <a:ln>
            <a:noFill/>
          </a:ln>
        </p:spPr>
      </p:pic>
    </p:spTree>
    <p:extLst>
      <p:ext uri="{BB962C8B-B14F-4D97-AF65-F5344CB8AC3E}">
        <p14:creationId xmlns:p14="http://schemas.microsoft.com/office/powerpoint/2010/main" val="3959924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6F62A7-B852-5AFC-1074-448203BFD759}"/>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B6B462A9-A13D-9DBC-B397-6E28888EFCC5}"/>
              </a:ext>
            </a:extLst>
          </p:cNvPr>
          <p:cNvSpPr>
            <a:spLocks noGrp="1"/>
          </p:cNvSpPr>
          <p:nvPr>
            <p:ph type="title"/>
          </p:nvPr>
        </p:nvSpPr>
        <p:spPr/>
        <p:txBody>
          <a:bodyPr/>
          <a:lstStyle/>
          <a:p>
            <a:r>
              <a:rPr lang="en-US"/>
              <a:t>Hệ điều hành mã nguồn mở Contiki</a:t>
            </a:r>
          </a:p>
        </p:txBody>
      </p:sp>
      <p:sp>
        <p:nvSpPr>
          <p:cNvPr id="6" name="TextBox 5">
            <a:extLst>
              <a:ext uri="{FF2B5EF4-FFF2-40B4-BE49-F238E27FC236}">
                <a16:creationId xmlns:a16="http://schemas.microsoft.com/office/drawing/2014/main" id="{C6DAEE03-B234-BAFD-7588-4C77E3A7494C}"/>
              </a:ext>
            </a:extLst>
          </p:cNvPr>
          <p:cNvSpPr txBox="1"/>
          <p:nvPr/>
        </p:nvSpPr>
        <p:spPr>
          <a:xfrm>
            <a:off x="164137" y="792086"/>
            <a:ext cx="8815726" cy="5518306"/>
          </a:xfrm>
          <a:prstGeom prst="rect">
            <a:avLst/>
          </a:prstGeom>
          <a:noFill/>
        </p:spPr>
        <p:txBody>
          <a:bodyPr wrap="square">
            <a:spAutoFit/>
          </a:bodyPr>
          <a:lstStyle/>
          <a:p>
            <a:pPr marL="0" marR="0">
              <a:lnSpc>
                <a:spcPct val="110000"/>
              </a:lnSpc>
              <a:spcBef>
                <a:spcPts val="300"/>
              </a:spcBef>
              <a:spcAft>
                <a:spcPts val="0"/>
              </a:spcAft>
            </a:pPr>
            <a:r>
              <a:rPr lang="en-US" sz="2200" b="1" i="1">
                <a:latin typeface="Calibri (body)"/>
                <a:ea typeface="Times New Roman" panose="02020603050405020304" pitchFamily="18" charset="0"/>
              </a:rPr>
              <a:t>Ưu điểm:</a:t>
            </a:r>
          </a:p>
          <a:p>
            <a:pPr marL="342900" marR="0" indent="-342900">
              <a:lnSpc>
                <a:spcPct val="110000"/>
              </a:lnSpc>
              <a:spcBef>
                <a:spcPts val="300"/>
              </a:spcBef>
              <a:spcAft>
                <a:spcPts val="0"/>
              </a:spcAft>
              <a:buFont typeface="Arial" panose="020B0604020202020204" pitchFamily="34" charset="0"/>
              <a:buChar char="•"/>
            </a:pPr>
            <a:r>
              <a:rPr lang="en-US" sz="2200">
                <a:latin typeface="Calibri (body)"/>
                <a:ea typeface="Times New Roman" panose="02020603050405020304" pitchFamily="18" charset="0"/>
              </a:rPr>
              <a:t>Kích thước nhỏ và tiết kiệm năng lượng: Kích thước mã nguồn của Contiki chỉ từ vài KB đến vài chục KB, tùy thuộc chức năng được chọn. Chạy được trên những MCU 8 bit cấu hình thấp. Kết hợp chế độ ngủ để tiết kiệm năng lượng, Contiki giúp các nút cảm biến hoạt động với chỉ vài milliwatt tiêu thụ năng lượng.</a:t>
            </a:r>
          </a:p>
          <a:p>
            <a:pPr marL="342900" marR="0" indent="-342900">
              <a:lnSpc>
                <a:spcPct val="110000"/>
              </a:lnSpc>
              <a:spcBef>
                <a:spcPts val="300"/>
              </a:spcBef>
              <a:spcAft>
                <a:spcPts val="0"/>
              </a:spcAft>
              <a:buFont typeface="Arial" panose="020B0604020202020204" pitchFamily="34" charset="0"/>
              <a:buChar char="•"/>
            </a:pPr>
            <a:r>
              <a:rPr lang="en-US" sz="2200">
                <a:effectLst/>
                <a:latin typeface="Calibri (body)"/>
                <a:ea typeface="Times New Roman" panose="02020603050405020304" pitchFamily="18" charset="0"/>
              </a:rPr>
              <a:t>Hỗ trợ </a:t>
            </a:r>
            <a:r>
              <a:rPr lang="en-US" sz="2200">
                <a:latin typeface="Calibri (body)"/>
                <a:ea typeface="Times New Roman" panose="02020603050405020304" pitchFamily="18" charset="0"/>
              </a:rPr>
              <a:t>đa dạng giao thức mạng: Hỗ trợ Ipv6, 6LoWPAN, giúp kết nối trực tiếp với internet qua ipv6. Hỗ trợ các giao thức IoT phổ biến như CoAP, MQTT. </a:t>
            </a:r>
          </a:p>
          <a:p>
            <a:pPr marL="342900" marR="0" indent="-342900">
              <a:lnSpc>
                <a:spcPct val="110000"/>
              </a:lnSpc>
              <a:spcBef>
                <a:spcPts val="300"/>
              </a:spcBef>
              <a:spcAft>
                <a:spcPts val="0"/>
              </a:spcAft>
              <a:buFont typeface="Arial" panose="020B0604020202020204" pitchFamily="34" charset="0"/>
              <a:buChar char="•"/>
            </a:pPr>
            <a:r>
              <a:rPr lang="en-US" sz="2200">
                <a:latin typeface="Calibri (body)"/>
                <a:ea typeface="Times New Roman" panose="02020603050405020304" pitchFamily="18" charset="0"/>
              </a:rPr>
              <a:t>Đa nền tảng: Nhiều nền tảng phần cứng hỗ trợ như ARM Cortex-M, AVR, MSP430.</a:t>
            </a:r>
          </a:p>
          <a:p>
            <a:pPr marL="342900" marR="0" indent="-342900">
              <a:lnSpc>
                <a:spcPct val="110000"/>
              </a:lnSpc>
              <a:spcBef>
                <a:spcPts val="300"/>
              </a:spcBef>
              <a:spcAft>
                <a:spcPts val="0"/>
              </a:spcAft>
              <a:buFont typeface="Arial" panose="020B0604020202020204" pitchFamily="34" charset="0"/>
              <a:buChar char="•"/>
            </a:pPr>
            <a:r>
              <a:rPr lang="en-US" sz="2200">
                <a:effectLst/>
                <a:latin typeface="Calibri (body)"/>
                <a:ea typeface="Times New Roman" panose="02020603050405020304" pitchFamily="18" charset="0"/>
              </a:rPr>
              <a:t>Kh</a:t>
            </a:r>
            <a:r>
              <a:rPr lang="en-US" sz="2200">
                <a:latin typeface="Calibri (body)"/>
                <a:ea typeface="Times New Roman" panose="02020603050405020304" pitchFamily="18" charset="0"/>
              </a:rPr>
              <a:t>ả năng đa nhiệm: Contiki hỗ trợ việc chạy nhiều tiến trình.</a:t>
            </a:r>
          </a:p>
          <a:p>
            <a:pPr marL="342900" marR="0" indent="-342900">
              <a:lnSpc>
                <a:spcPct val="110000"/>
              </a:lnSpc>
              <a:spcBef>
                <a:spcPts val="300"/>
              </a:spcBef>
              <a:spcAft>
                <a:spcPts val="0"/>
              </a:spcAft>
              <a:buFont typeface="Arial" panose="020B0604020202020204" pitchFamily="34" charset="0"/>
              <a:buChar char="•"/>
            </a:pPr>
            <a:r>
              <a:rPr lang="en-US" sz="2200">
                <a:latin typeface="Calibri (body)"/>
                <a:ea typeface="Times New Roman" panose="02020603050405020304" pitchFamily="18" charset="0"/>
              </a:rPr>
              <a:t>Cộng đồng phát triển lớn</a:t>
            </a:r>
          </a:p>
          <a:p>
            <a:pPr marL="342900" marR="0" indent="-342900">
              <a:lnSpc>
                <a:spcPct val="110000"/>
              </a:lnSpc>
              <a:spcBef>
                <a:spcPts val="300"/>
              </a:spcBef>
              <a:spcAft>
                <a:spcPts val="0"/>
              </a:spcAft>
              <a:buFont typeface="Arial" panose="020B0604020202020204" pitchFamily="34" charset="0"/>
              <a:buChar char="•"/>
            </a:pPr>
            <a:r>
              <a:rPr lang="en-US" sz="2200">
                <a:effectLst/>
                <a:latin typeface="Calibri (body)"/>
                <a:ea typeface="Times New Roman" panose="02020603050405020304" pitchFamily="18" charset="0"/>
              </a:rPr>
              <a:t>Tiện ích phát triển mạnh mẽ: trình biên dịch, make file, mô phỏng cooja</a:t>
            </a:r>
          </a:p>
        </p:txBody>
      </p:sp>
    </p:spTree>
    <p:extLst>
      <p:ext uri="{BB962C8B-B14F-4D97-AF65-F5344CB8AC3E}">
        <p14:creationId xmlns:p14="http://schemas.microsoft.com/office/powerpoint/2010/main" val="2821005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13CEE0-D7F3-89E7-5CBE-961B82C2F919}"/>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1CAB1EFF-E30F-BB5A-4D5A-29AE0E8A89B9}"/>
              </a:ext>
            </a:extLst>
          </p:cNvPr>
          <p:cNvSpPr>
            <a:spLocks noGrp="1"/>
          </p:cNvSpPr>
          <p:nvPr>
            <p:ph type="title"/>
          </p:nvPr>
        </p:nvSpPr>
        <p:spPr/>
        <p:txBody>
          <a:bodyPr/>
          <a:lstStyle/>
          <a:p>
            <a:r>
              <a:rPr lang="en-US"/>
              <a:t>Định tuyến trong mạng cảm biến không dây</a:t>
            </a:r>
          </a:p>
        </p:txBody>
      </p:sp>
      <p:pic>
        <p:nvPicPr>
          <p:cNvPr id="5" name="Picture 4" descr="Scalability of Energy Efficient Routing Algorithms in Wireless Sensor  Networks - Computational Modelling Group">
            <a:extLst>
              <a:ext uri="{FF2B5EF4-FFF2-40B4-BE49-F238E27FC236}">
                <a16:creationId xmlns:a16="http://schemas.microsoft.com/office/drawing/2014/main" id="{EAA21A5A-49F9-E788-971B-1CA4F37173B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8677" y="2888337"/>
            <a:ext cx="5024625" cy="3219951"/>
          </a:xfrm>
          <a:prstGeom prst="rect">
            <a:avLst/>
          </a:prstGeom>
          <a:noFill/>
        </p:spPr>
      </p:pic>
      <p:sp>
        <p:nvSpPr>
          <p:cNvPr id="7" name="TextBox 6">
            <a:extLst>
              <a:ext uri="{FF2B5EF4-FFF2-40B4-BE49-F238E27FC236}">
                <a16:creationId xmlns:a16="http://schemas.microsoft.com/office/drawing/2014/main" id="{7095E3B3-01D6-A104-34DD-C093606E0C32}"/>
              </a:ext>
            </a:extLst>
          </p:cNvPr>
          <p:cNvSpPr txBox="1"/>
          <p:nvPr/>
        </p:nvSpPr>
        <p:spPr>
          <a:xfrm>
            <a:off x="338208" y="830730"/>
            <a:ext cx="8467583" cy="2308196"/>
          </a:xfrm>
          <a:prstGeom prst="rect">
            <a:avLst/>
          </a:prstGeom>
          <a:noFill/>
        </p:spPr>
        <p:txBody>
          <a:bodyPr wrap="square">
            <a:spAutoFit/>
          </a:bodyPr>
          <a:lstStyle/>
          <a:p>
            <a:pPr marL="0" marR="0" algn="just">
              <a:lnSpc>
                <a:spcPct val="110000"/>
              </a:lnSpc>
              <a:spcBef>
                <a:spcPts val="300"/>
              </a:spcBef>
              <a:spcAft>
                <a:spcPts val="0"/>
              </a:spcAft>
            </a:pPr>
            <a:r>
              <a:rPr lang="en-US" sz="2200">
                <a:effectLst/>
                <a:latin typeface="Calibri (body)"/>
                <a:ea typeface="Times New Roman" panose="02020603050405020304" pitchFamily="18" charset="0"/>
              </a:rPr>
              <a:t>Trong mạng cảm biến không dây (Wireless Sensor Network - WSN), định tuyến (Routing) là quá trình xác định và chọn lựa đường dẫn cho dữ liệu từ các nút cảm biến đến đích, thường là trạm cơ sở (base station) hoặc nút xử lý. Mục tiêu của định tuyến là đảm bảo dữ liệu được truyền đến đúng đích mà không gây lãng phí năng lượng và tối ưu hóa hiệu suất mạng.</a:t>
            </a:r>
          </a:p>
        </p:txBody>
      </p:sp>
    </p:spTree>
    <p:extLst>
      <p:ext uri="{BB962C8B-B14F-4D97-AF65-F5344CB8AC3E}">
        <p14:creationId xmlns:p14="http://schemas.microsoft.com/office/powerpoint/2010/main" val="3905872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13CEE0-D7F3-89E7-5CBE-961B82C2F919}"/>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1CAB1EFF-E30F-BB5A-4D5A-29AE0E8A89B9}"/>
              </a:ext>
            </a:extLst>
          </p:cNvPr>
          <p:cNvSpPr>
            <a:spLocks noGrp="1"/>
          </p:cNvSpPr>
          <p:nvPr>
            <p:ph type="title"/>
          </p:nvPr>
        </p:nvSpPr>
        <p:spPr/>
        <p:txBody>
          <a:bodyPr/>
          <a:lstStyle/>
          <a:p>
            <a:r>
              <a:rPr lang="en-US"/>
              <a:t>Định tuyến trong mạng cảm biến không dây</a:t>
            </a:r>
          </a:p>
        </p:txBody>
      </p:sp>
      <p:sp>
        <p:nvSpPr>
          <p:cNvPr id="4" name="TextBox 3">
            <a:extLst>
              <a:ext uri="{FF2B5EF4-FFF2-40B4-BE49-F238E27FC236}">
                <a16:creationId xmlns:a16="http://schemas.microsoft.com/office/drawing/2014/main" id="{B786E035-0F35-091C-E0A9-8CA09253ABD1}"/>
              </a:ext>
            </a:extLst>
          </p:cNvPr>
          <p:cNvSpPr txBox="1"/>
          <p:nvPr/>
        </p:nvSpPr>
        <p:spPr>
          <a:xfrm>
            <a:off x="184558" y="864066"/>
            <a:ext cx="8774884" cy="5509200"/>
          </a:xfrm>
          <a:prstGeom prst="rect">
            <a:avLst/>
          </a:prstGeom>
          <a:noFill/>
        </p:spPr>
        <p:txBody>
          <a:bodyPr wrap="square" rtlCol="0">
            <a:spAutoFit/>
          </a:bodyPr>
          <a:lstStyle/>
          <a:p>
            <a:r>
              <a:rPr lang="en-US" sz="2200" b="1" i="1">
                <a:latin typeface="Calibri (body)"/>
              </a:rPr>
              <a:t>Các thách thức:</a:t>
            </a:r>
          </a:p>
          <a:p>
            <a:pPr marL="285750" indent="-285750">
              <a:buFontTx/>
              <a:buChar char="-"/>
            </a:pPr>
            <a:r>
              <a:rPr lang="en-US" sz="2200" i="1">
                <a:latin typeface="Calibri (body)"/>
              </a:rPr>
              <a:t>Tối ưu năng lượng: </a:t>
            </a:r>
            <a:r>
              <a:rPr lang="en-US" sz="2200">
                <a:effectLst/>
                <a:latin typeface="Calibri (body)"/>
                <a:ea typeface="Times New Roman" panose="02020603050405020304" pitchFamily="18" charset="0"/>
              </a:rPr>
              <a:t>Việc truyền dẫn dữ liệu tiêu tốn rất nhiều năng lượng, và việc chọn đường dẫn tối ưu để giảm tiêu thụ năng lượng là rất quan trọng.</a:t>
            </a:r>
            <a:endParaRPr lang="en-US" sz="2200" i="1">
              <a:latin typeface="Calibri (body)"/>
            </a:endParaRPr>
          </a:p>
          <a:p>
            <a:pPr marL="285750" indent="-285750">
              <a:buFontTx/>
              <a:buChar char="-"/>
            </a:pPr>
            <a:r>
              <a:rPr lang="en-US" sz="2200" i="1">
                <a:latin typeface="Calibri (body)"/>
              </a:rPr>
              <a:t>Sử dụng hiệu quả tài nguyên: </a:t>
            </a:r>
            <a:r>
              <a:rPr lang="en-US" sz="2200">
                <a:latin typeface="Calibri (body)"/>
              </a:rPr>
              <a:t>Các nút có bộ nhớ và khả năng tính toán hạn chế, băng thông của mạng nhỏ</a:t>
            </a:r>
          </a:p>
          <a:p>
            <a:pPr marL="285750" indent="-285750">
              <a:buFontTx/>
              <a:buChar char="-"/>
            </a:pPr>
            <a:r>
              <a:rPr lang="en-US" sz="2200" i="1">
                <a:latin typeface="Calibri (body)"/>
              </a:rPr>
              <a:t>Cấu trúc mạng thay đổi: </a:t>
            </a:r>
            <a:r>
              <a:rPr lang="en-US" sz="2200">
                <a:effectLst/>
                <a:latin typeface="Calibri (body)"/>
                <a:ea typeface="Times New Roman" panose="02020603050405020304" pitchFamily="18" charset="0"/>
              </a:rPr>
              <a:t>Môi trường triển khai của WSN thường thay đổi do vị trí của các nút, sự di chuyển của nút, và điều kiện môi trường. Điều này tạo ra thách thức trong việc duy trì đường dẫn ổn định và hiệu quả.</a:t>
            </a:r>
            <a:endParaRPr lang="en-US" sz="2200" i="1">
              <a:latin typeface="Calibri (body)"/>
            </a:endParaRPr>
          </a:p>
          <a:p>
            <a:pPr marL="285750" indent="-285750">
              <a:buFontTx/>
              <a:buChar char="-"/>
            </a:pPr>
            <a:r>
              <a:rPr lang="en-US" sz="2200" i="1">
                <a:latin typeface="Calibri (body)"/>
              </a:rPr>
              <a:t>Tính linh hoạt và khả năng mở rộng: </a:t>
            </a:r>
            <a:r>
              <a:rPr lang="en-US" sz="2200">
                <a:effectLst/>
                <a:latin typeface="Calibri (body)"/>
                <a:ea typeface="Times New Roman" panose="02020603050405020304" pitchFamily="18" charset="0"/>
              </a:rPr>
              <a:t>Mạng cảm biến cần có khả năng linh hoạt và mở rộng để thích ứng với sự thay đổi trong môi trường và nhu cầu mở rộng. Các nút có thể tham gia vào mạng mà không cần thay đổi toàn bộ mạng hay cần sự can thiệp của con người.</a:t>
            </a:r>
            <a:endParaRPr lang="en-US" sz="2200" i="1">
              <a:latin typeface="Calibri (body)"/>
            </a:endParaRPr>
          </a:p>
          <a:p>
            <a:pPr marL="285750" indent="-285750">
              <a:buFontTx/>
              <a:buChar char="-"/>
            </a:pPr>
            <a:r>
              <a:rPr lang="en-US" sz="2200" i="1">
                <a:latin typeface="Calibri (body)"/>
              </a:rPr>
              <a:t>Bảo mật và riêng tư: </a:t>
            </a:r>
            <a:r>
              <a:rPr lang="en-US" sz="2200">
                <a:effectLst/>
                <a:latin typeface="Calibri (body)"/>
                <a:ea typeface="Times New Roman" panose="02020603050405020304" pitchFamily="18" charset="0"/>
              </a:rPr>
              <a:t>Dữ liệu trong mạng cảm biến có thể là nhạy cảm và cần được bảo vệ khỏi việc đánh cắp hoặc tấn công.</a:t>
            </a:r>
          </a:p>
          <a:p>
            <a:pPr marL="285750" indent="-285750">
              <a:buFontTx/>
              <a:buChar char="-"/>
            </a:pPr>
            <a:endParaRPr lang="en-US" sz="2200" i="1">
              <a:latin typeface="Calibri (body)"/>
            </a:endParaRPr>
          </a:p>
        </p:txBody>
      </p:sp>
    </p:spTree>
    <p:extLst>
      <p:ext uri="{BB962C8B-B14F-4D97-AF65-F5344CB8AC3E}">
        <p14:creationId xmlns:p14="http://schemas.microsoft.com/office/powerpoint/2010/main" val="1867230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a:t>Thuật toán định tuyến RPL </a:t>
            </a:r>
            <a:endParaRPr lang="en-US"/>
          </a:p>
        </p:txBody>
      </p:sp>
      <p:sp>
        <p:nvSpPr>
          <p:cNvPr id="5" name="TextBox 4">
            <a:extLst>
              <a:ext uri="{FF2B5EF4-FFF2-40B4-BE49-F238E27FC236}">
                <a16:creationId xmlns:a16="http://schemas.microsoft.com/office/drawing/2014/main" id="{E0DACD44-0C7F-6C67-4C2B-35E8A0390807}"/>
              </a:ext>
            </a:extLst>
          </p:cNvPr>
          <p:cNvSpPr txBox="1"/>
          <p:nvPr/>
        </p:nvSpPr>
        <p:spPr>
          <a:xfrm>
            <a:off x="427838" y="1023457"/>
            <a:ext cx="8288323" cy="1938992"/>
          </a:xfrm>
          <a:prstGeom prst="rect">
            <a:avLst/>
          </a:prstGeom>
          <a:noFill/>
        </p:spPr>
        <p:txBody>
          <a:bodyPr wrap="square" rtlCol="0">
            <a:spAutoFit/>
          </a:bodyPr>
          <a:lstStyle/>
          <a:p>
            <a:r>
              <a:rPr lang="en-US" sz="2400" b="1">
                <a:effectLst/>
                <a:latin typeface="Calibri (body)"/>
                <a:ea typeface="Times New Roman" panose="02020603050405020304" pitchFamily="18" charset="0"/>
              </a:rPr>
              <a:t>RPL</a:t>
            </a:r>
            <a:r>
              <a:rPr lang="en-US" sz="2400">
                <a:effectLst/>
                <a:latin typeface="Calibri (body)"/>
                <a:ea typeface="Times New Roman" panose="02020603050405020304" pitchFamily="18" charset="0"/>
              </a:rPr>
              <a:t> (Routing Protocol for Low-Power and Lossy Networks) là một thuật toán định tuyến được thiết kế đặc biệt cho mạng cảm biến không dây và mạng IoT (Internet of Things) có tài nguyên hạn chế về năng lượng, băng thông và có thể xảy ra mất mát dữ liệu</a:t>
            </a:r>
            <a:r>
              <a:rPr lang="vi-VN" sz="2400">
                <a:effectLst/>
                <a:latin typeface="Calibri (body)"/>
                <a:ea typeface="Times New Roman" panose="02020603050405020304" pitchFamily="18" charset="0"/>
              </a:rPr>
              <a:t>.</a:t>
            </a:r>
          </a:p>
          <a:p>
            <a:endParaRPr lang="vi-VN" sz="2400">
              <a:latin typeface="Calibri (body)"/>
            </a:endParaRPr>
          </a:p>
        </p:txBody>
      </p:sp>
      <p:pic>
        <p:nvPicPr>
          <p:cNvPr id="3074" name="Picture 2" descr="6LoWPAN Protocol Stack (OSI Reference) | Download Scientific Diagram">
            <a:extLst>
              <a:ext uri="{FF2B5EF4-FFF2-40B4-BE49-F238E27FC236}">
                <a16:creationId xmlns:a16="http://schemas.microsoft.com/office/drawing/2014/main" id="{20A12841-11DF-2312-CF30-D330E7A09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511" y="2786107"/>
            <a:ext cx="4774144" cy="330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358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65B62C-301C-E473-3AC1-81DCF4EBCD92}"/>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08866075-8F77-7B72-972B-81E56FCAD469}"/>
              </a:ext>
            </a:extLst>
          </p:cNvPr>
          <p:cNvSpPr>
            <a:spLocks noGrp="1"/>
          </p:cNvSpPr>
          <p:nvPr>
            <p:ph type="title"/>
          </p:nvPr>
        </p:nvSpPr>
        <p:spPr/>
        <p:txBody>
          <a:bodyPr/>
          <a:lstStyle/>
          <a:p>
            <a:r>
              <a:rPr lang="vi-VN"/>
              <a:t>Thuật toán định tuyến RPL </a:t>
            </a:r>
            <a:endParaRPr lang="en-US"/>
          </a:p>
        </p:txBody>
      </p:sp>
      <p:sp>
        <p:nvSpPr>
          <p:cNvPr id="6" name="TextBox 5">
            <a:extLst>
              <a:ext uri="{FF2B5EF4-FFF2-40B4-BE49-F238E27FC236}">
                <a16:creationId xmlns:a16="http://schemas.microsoft.com/office/drawing/2014/main" id="{4E751A52-8D6C-03D9-9932-DB6DE205496C}"/>
              </a:ext>
            </a:extLst>
          </p:cNvPr>
          <p:cNvSpPr txBox="1"/>
          <p:nvPr/>
        </p:nvSpPr>
        <p:spPr>
          <a:xfrm>
            <a:off x="150817" y="892434"/>
            <a:ext cx="8758106" cy="5317610"/>
          </a:xfrm>
          <a:prstGeom prst="rect">
            <a:avLst/>
          </a:prstGeom>
          <a:noFill/>
        </p:spPr>
        <p:txBody>
          <a:bodyPr wrap="square">
            <a:spAutoFit/>
          </a:bodyPr>
          <a:lstStyle/>
          <a:p>
            <a:pPr marL="0" marR="0" indent="228600" algn="just">
              <a:lnSpc>
                <a:spcPct val="110000"/>
              </a:lnSpc>
              <a:spcBef>
                <a:spcPts val="300"/>
              </a:spcBef>
              <a:spcAft>
                <a:spcPts val="0"/>
              </a:spcAft>
            </a:pPr>
            <a:r>
              <a:rPr lang="en-US" sz="2200" b="1" i="1">
                <a:latin typeface="Times New Roman" panose="02020603050405020304" pitchFamily="18" charset="0"/>
                <a:ea typeface="Times New Roman" panose="02020603050405020304" pitchFamily="18" charset="0"/>
              </a:rPr>
              <a:t>Đặc</a:t>
            </a:r>
            <a:r>
              <a:rPr lang="en-US" sz="2200" b="1" i="1">
                <a:effectLst/>
                <a:latin typeface="Times New Roman" panose="02020603050405020304" pitchFamily="18" charset="0"/>
                <a:ea typeface="Times New Roman" panose="02020603050405020304" pitchFamily="18" charset="0"/>
              </a:rPr>
              <a:t> điểm:</a:t>
            </a:r>
          </a:p>
          <a:p>
            <a:pPr marL="342900" marR="0" lvl="0" indent="-342900" algn="just">
              <a:lnSpc>
                <a:spcPct val="110000"/>
              </a:lnSpc>
              <a:spcBef>
                <a:spcPts val="300"/>
              </a:spcBef>
              <a:spcAft>
                <a:spcPts val="0"/>
              </a:spcAft>
              <a:buFont typeface="Times New Roman" panose="02020603050405020304" pitchFamily="18" charset="0"/>
              <a:buChar char="-"/>
              <a:tabLst>
                <a:tab pos="457200" algn="l"/>
              </a:tabLst>
            </a:pPr>
            <a:r>
              <a:rPr lang="en-US" sz="2200" i="1">
                <a:effectLst/>
                <a:latin typeface="Times New Roman" panose="02020603050405020304" pitchFamily="18" charset="0"/>
                <a:ea typeface="Times New Roman" panose="02020603050405020304" pitchFamily="18" charset="0"/>
              </a:rPr>
              <a:t>Tiết Kiệm Năng Lượng</a:t>
            </a:r>
            <a:r>
              <a:rPr lang="en-US" sz="2200">
                <a:effectLst/>
                <a:latin typeface="Times New Roman" panose="02020603050405020304" pitchFamily="18" charset="0"/>
                <a:ea typeface="Times New Roman" panose="02020603050405020304" pitchFamily="18" charset="0"/>
              </a:rPr>
              <a:t>: RPL được thiết kế để hoạt động trong môi trường mạng cảm biến không dây, nơi mà việc tiết kiệm năng lượng là rất quan trọng. Thuật toán này cung cấp cơ chế định tuyến tối ưu để giảm thiểu việc sử dụng năng lượng của các nút mạng.</a:t>
            </a:r>
          </a:p>
          <a:p>
            <a:pPr marL="342900" marR="0" lvl="0" indent="-342900" algn="just">
              <a:lnSpc>
                <a:spcPct val="110000"/>
              </a:lnSpc>
              <a:spcBef>
                <a:spcPts val="0"/>
              </a:spcBef>
              <a:spcAft>
                <a:spcPts val="0"/>
              </a:spcAft>
              <a:buFont typeface="Times New Roman" panose="02020603050405020304" pitchFamily="18" charset="0"/>
              <a:buChar char="-"/>
              <a:tabLst>
                <a:tab pos="457200" algn="l"/>
              </a:tabLst>
            </a:pPr>
            <a:r>
              <a:rPr lang="en-US" sz="2200" i="1">
                <a:effectLst/>
                <a:latin typeface="Times New Roman" panose="02020603050405020304" pitchFamily="18" charset="0"/>
                <a:ea typeface="Times New Roman" panose="02020603050405020304" pitchFamily="18" charset="0"/>
              </a:rPr>
              <a:t>Độ Tin Cậy Cao</a:t>
            </a:r>
            <a:r>
              <a:rPr lang="en-US" sz="2200">
                <a:effectLst/>
                <a:latin typeface="Times New Roman" panose="02020603050405020304" pitchFamily="18" charset="0"/>
                <a:ea typeface="Times New Roman" panose="02020603050405020304" pitchFamily="18" charset="0"/>
              </a:rPr>
              <a:t>: RPL cung cấp khả năng chịu lỗi và tự phục hồi trong mạng. Khi có lỗi xảy ra hoặc đường dẫn gặp vấn đề, RPL có thể tìm ra đường dẫn thay thế một cách nhanh chóng và tự động.</a:t>
            </a:r>
          </a:p>
          <a:p>
            <a:pPr marL="342900" marR="0" lvl="0" indent="-342900" algn="just">
              <a:lnSpc>
                <a:spcPct val="110000"/>
              </a:lnSpc>
              <a:spcBef>
                <a:spcPts val="0"/>
              </a:spcBef>
              <a:spcAft>
                <a:spcPts val="0"/>
              </a:spcAft>
              <a:buFont typeface="Times New Roman" panose="02020603050405020304" pitchFamily="18" charset="0"/>
              <a:buChar char="-"/>
              <a:tabLst>
                <a:tab pos="457200" algn="l"/>
              </a:tabLst>
            </a:pPr>
            <a:r>
              <a:rPr lang="en-US" sz="2200" i="1">
                <a:effectLst/>
                <a:latin typeface="Times New Roman" panose="02020603050405020304" pitchFamily="18" charset="0"/>
                <a:ea typeface="Times New Roman" panose="02020603050405020304" pitchFamily="18" charset="0"/>
              </a:rPr>
              <a:t>Hỗ Trợ Mô Hình DAG</a:t>
            </a:r>
            <a:r>
              <a:rPr lang="en-US" sz="2200">
                <a:effectLst/>
                <a:latin typeface="Times New Roman" panose="02020603050405020304" pitchFamily="18" charset="0"/>
                <a:ea typeface="Times New Roman" panose="02020603050405020304" pitchFamily="18" charset="0"/>
              </a:rPr>
              <a:t>: RPL sử dụng cấu trúc Directed Acyclic Graph (DAG) để tổ chức cấu trúc mạng. Điều này giúp cho việc định tuyến trở nên linh hoạt hơn, đồng thời cũng giảm thiểu độ phức tạp trong việc xử lý thông tin định tuyến.</a:t>
            </a:r>
          </a:p>
          <a:p>
            <a:pPr marL="342900" marR="0" lvl="0" indent="-342900" algn="just">
              <a:lnSpc>
                <a:spcPct val="110000"/>
              </a:lnSpc>
              <a:spcBef>
                <a:spcPts val="0"/>
              </a:spcBef>
              <a:spcAft>
                <a:spcPts val="0"/>
              </a:spcAft>
              <a:buFont typeface="Times New Roman" panose="02020603050405020304" pitchFamily="18" charset="0"/>
              <a:buChar char="-"/>
              <a:tabLst>
                <a:tab pos="457200" algn="l"/>
              </a:tabLst>
            </a:pPr>
            <a:r>
              <a:rPr lang="en-US" sz="2200" i="1">
                <a:effectLst/>
                <a:latin typeface="Times New Roman" panose="02020603050405020304" pitchFamily="18" charset="0"/>
                <a:ea typeface="Times New Roman" panose="02020603050405020304" pitchFamily="18" charset="0"/>
              </a:rPr>
              <a:t>Hỗ Trợ IPv6</a:t>
            </a:r>
            <a:r>
              <a:rPr lang="en-US" sz="2200">
                <a:effectLst/>
                <a:latin typeface="Times New Roman" panose="02020603050405020304" pitchFamily="18" charset="0"/>
                <a:ea typeface="Times New Roman" panose="02020603050405020304" pitchFamily="18" charset="0"/>
              </a:rPr>
              <a:t>: RPL hoạt động trên nền tảng giao thức IPv6, giúp tận dụng các tính năng và lợi ích mà IPv6 mang lại cho mạng cảm biến không dây.</a:t>
            </a:r>
          </a:p>
        </p:txBody>
      </p:sp>
    </p:spTree>
    <p:extLst>
      <p:ext uri="{BB962C8B-B14F-4D97-AF65-F5344CB8AC3E}">
        <p14:creationId xmlns:p14="http://schemas.microsoft.com/office/powerpoint/2010/main" val="1912684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a:t>Thuật toán định tuyến RPL </a:t>
            </a:r>
            <a:endParaRPr lang="en-US"/>
          </a:p>
        </p:txBody>
      </p:sp>
      <p:pic>
        <p:nvPicPr>
          <p:cNvPr id="4" name="Picture 3">
            <a:extLst>
              <a:ext uri="{FF2B5EF4-FFF2-40B4-BE49-F238E27FC236}">
                <a16:creationId xmlns:a16="http://schemas.microsoft.com/office/drawing/2014/main" id="{3EE1119D-2D69-021A-331E-6F7B770CB8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01391" y="1892231"/>
            <a:ext cx="3694421" cy="2751165"/>
          </a:xfrm>
          <a:prstGeom prst="rect">
            <a:avLst/>
          </a:prstGeom>
          <a:noFill/>
          <a:ln>
            <a:noFill/>
          </a:ln>
        </p:spPr>
      </p:pic>
      <p:sp>
        <p:nvSpPr>
          <p:cNvPr id="6" name="TextBox 5">
            <a:extLst>
              <a:ext uri="{FF2B5EF4-FFF2-40B4-BE49-F238E27FC236}">
                <a16:creationId xmlns:a16="http://schemas.microsoft.com/office/drawing/2014/main" id="{5D32D50D-01C0-A423-F43A-C4ADDC6039A2}"/>
              </a:ext>
            </a:extLst>
          </p:cNvPr>
          <p:cNvSpPr txBox="1"/>
          <p:nvPr/>
        </p:nvSpPr>
        <p:spPr>
          <a:xfrm>
            <a:off x="235076" y="1015068"/>
            <a:ext cx="4135587" cy="3477875"/>
          </a:xfrm>
          <a:prstGeom prst="rect">
            <a:avLst/>
          </a:prstGeom>
          <a:noFill/>
        </p:spPr>
        <p:txBody>
          <a:bodyPr wrap="square" rtlCol="0">
            <a:spAutoFit/>
          </a:bodyPr>
          <a:lstStyle/>
          <a:p>
            <a:r>
              <a:rPr lang="vi-VN" sz="2000" b="1">
                <a:latin typeface="Calibri (body)"/>
              </a:rPr>
              <a:t>Hoạt động: </a:t>
            </a:r>
          </a:p>
          <a:p>
            <a:r>
              <a:rPr lang="vi-VN" sz="2000">
                <a:latin typeface="Calibri (body)"/>
              </a:rPr>
              <a:t>Thuật toán RPL xây dựng mạng có cấu trúc DODAG( cấu trúc không có vòng lặp, các cạnh đều nằm trên đường đi về và kết kết thúc tại một gốc. </a:t>
            </a:r>
          </a:p>
          <a:p>
            <a:r>
              <a:rPr lang="vi-VN" sz="2000">
                <a:latin typeface="Calibri (body)"/>
              </a:rPr>
              <a:t>Mỗi node sẽ xác định rank của mình trong DODAG tương ứng vị trí riêng của nút đó so với nút khác. Rank tăng dần theo chiều xuống(xa gốc). Cách tính rank của node phụ thuộc vào hàm mục tiêu (OF) của DAG</a:t>
            </a:r>
            <a:r>
              <a:rPr lang="en-US" sz="2000">
                <a:latin typeface="Calibri (body)"/>
              </a:rPr>
              <a:t>.</a:t>
            </a:r>
          </a:p>
        </p:txBody>
      </p:sp>
    </p:spTree>
    <p:extLst>
      <p:ext uri="{BB962C8B-B14F-4D97-AF65-F5344CB8AC3E}">
        <p14:creationId xmlns:p14="http://schemas.microsoft.com/office/powerpoint/2010/main" val="1275561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a:t>Thuật toán định tuyến RPL </a:t>
            </a:r>
            <a:endParaRPr lang="en-US"/>
          </a:p>
        </p:txBody>
      </p:sp>
      <p:sp>
        <p:nvSpPr>
          <p:cNvPr id="6" name="TextBox 5">
            <a:extLst>
              <a:ext uri="{FF2B5EF4-FFF2-40B4-BE49-F238E27FC236}">
                <a16:creationId xmlns:a16="http://schemas.microsoft.com/office/drawing/2014/main" id="{5D32D50D-01C0-A423-F43A-C4ADDC6039A2}"/>
              </a:ext>
            </a:extLst>
          </p:cNvPr>
          <p:cNvSpPr txBox="1"/>
          <p:nvPr/>
        </p:nvSpPr>
        <p:spPr>
          <a:xfrm>
            <a:off x="235075" y="1015068"/>
            <a:ext cx="4823485" cy="2862322"/>
          </a:xfrm>
          <a:prstGeom prst="rect">
            <a:avLst/>
          </a:prstGeom>
          <a:noFill/>
        </p:spPr>
        <p:txBody>
          <a:bodyPr wrap="square" rtlCol="0">
            <a:spAutoFit/>
          </a:bodyPr>
          <a:lstStyle/>
          <a:p>
            <a:r>
              <a:rPr lang="vi-VN" sz="2000" b="1">
                <a:latin typeface="Calibri (body)"/>
              </a:rPr>
              <a:t>Hoạt động: </a:t>
            </a:r>
          </a:p>
          <a:p>
            <a:r>
              <a:rPr lang="vi-VN" sz="2000">
                <a:latin typeface="Calibri (body)"/>
              </a:rPr>
              <a:t>Thuật toán RPL sử dụng 3 bản tin</a:t>
            </a:r>
            <a:r>
              <a:rPr lang="en-US" sz="2000">
                <a:latin typeface="Calibri (body)"/>
              </a:rPr>
              <a:t> </a:t>
            </a:r>
            <a:r>
              <a:rPr lang="vi-VN" sz="2000">
                <a:latin typeface="Calibri (body)"/>
              </a:rPr>
              <a:t>điều khiển chính </a:t>
            </a:r>
            <a:r>
              <a:rPr lang="en-US" sz="2000">
                <a:latin typeface="Calibri (body)"/>
              </a:rPr>
              <a:t>dựa trên bản tin ICMPv6(Internet Control Message Protocol) với type = 155  của giao thức 6LoWPAN </a:t>
            </a:r>
            <a:r>
              <a:rPr lang="vi-VN" sz="2000">
                <a:latin typeface="Calibri (body)"/>
              </a:rPr>
              <a:t>để xây dựng DODAG và định tuyến:</a:t>
            </a:r>
          </a:p>
          <a:p>
            <a:pPr indent="-285750">
              <a:buFontTx/>
              <a:buChar char="-"/>
            </a:pPr>
            <a:r>
              <a:rPr lang="vi-VN" sz="2000">
                <a:latin typeface="Calibri (body)"/>
              </a:rPr>
              <a:t>DIS</a:t>
            </a:r>
            <a:r>
              <a:rPr lang="en-US" sz="2000">
                <a:latin typeface="Calibri (body)"/>
              </a:rPr>
              <a:t>(DODAG Information Solicitation )</a:t>
            </a:r>
            <a:endParaRPr lang="vi-VN" sz="2000">
              <a:latin typeface="Calibri (body)"/>
            </a:endParaRPr>
          </a:p>
          <a:p>
            <a:pPr indent="-285750">
              <a:buFontTx/>
              <a:buChar char="-"/>
            </a:pPr>
            <a:r>
              <a:rPr lang="vi-VN" sz="2000">
                <a:latin typeface="Calibri (body)"/>
              </a:rPr>
              <a:t>DIO</a:t>
            </a:r>
            <a:r>
              <a:rPr lang="en-US" sz="2000">
                <a:latin typeface="Calibri (body)"/>
              </a:rPr>
              <a:t>(DODAG Information Object )</a:t>
            </a:r>
            <a:endParaRPr lang="vi-VN" sz="2000">
              <a:latin typeface="Calibri (body)"/>
            </a:endParaRPr>
          </a:p>
          <a:p>
            <a:pPr indent="-285750">
              <a:buFontTx/>
              <a:buChar char="-"/>
            </a:pPr>
            <a:r>
              <a:rPr lang="vi-VN" sz="2000">
                <a:latin typeface="Calibri (body)"/>
              </a:rPr>
              <a:t>DAO</a:t>
            </a:r>
            <a:r>
              <a:rPr lang="en-US" sz="2000">
                <a:latin typeface="Calibri (body)"/>
              </a:rPr>
              <a:t>(Destination Advertisement Object )</a:t>
            </a:r>
          </a:p>
        </p:txBody>
      </p:sp>
      <p:pic>
        <p:nvPicPr>
          <p:cNvPr id="5" name="Picture 4">
            <a:extLst>
              <a:ext uri="{FF2B5EF4-FFF2-40B4-BE49-F238E27FC236}">
                <a16:creationId xmlns:a16="http://schemas.microsoft.com/office/drawing/2014/main" id="{4EAD6C81-AE80-8989-8807-06C5D9AFAFD1}"/>
              </a:ext>
            </a:extLst>
          </p:cNvPr>
          <p:cNvPicPr>
            <a:picLocks noChangeAspect="1"/>
          </p:cNvPicPr>
          <p:nvPr/>
        </p:nvPicPr>
        <p:blipFill>
          <a:blip r:embed="rId2"/>
          <a:stretch>
            <a:fillRect/>
          </a:stretch>
        </p:blipFill>
        <p:spPr>
          <a:xfrm>
            <a:off x="4961248" y="1333848"/>
            <a:ext cx="3812270" cy="3261253"/>
          </a:xfrm>
          <a:prstGeom prst="rect">
            <a:avLst/>
          </a:prstGeom>
        </p:spPr>
      </p:pic>
    </p:spTree>
    <p:extLst>
      <p:ext uri="{BB962C8B-B14F-4D97-AF65-F5344CB8AC3E}">
        <p14:creationId xmlns:p14="http://schemas.microsoft.com/office/powerpoint/2010/main" val="396629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a:t>Đồ án tốt nghiệp</a:t>
            </a:r>
            <a:endParaRPr lang="en-US"/>
          </a:p>
          <a:p>
            <a:endParaRPr lang="en-US"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356762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800" b="0"/>
              <a:t>Báo cáo </a:t>
            </a:r>
            <a:r>
              <a:rPr lang="en-US" sz="2800" b="0"/>
              <a:t>giữa kì</a:t>
            </a:r>
            <a:r>
              <a:rPr lang="vi-VN" sz="2800" b="0"/>
              <a:t>	</a:t>
            </a:r>
            <a:endParaRPr lang="en-US" sz="2800" b="0" dirty="0"/>
          </a:p>
          <a:p>
            <a:r>
              <a:rPr lang="vi-VN" sz="2800" b="0"/>
              <a:t>Phạm Công Minh 20200688</a:t>
            </a:r>
            <a:endParaRPr lang="en-US" sz="2800" b="0" dirty="0"/>
          </a:p>
          <a:p>
            <a:endParaRPr lang="en-US" sz="2800" b="0" dirty="0"/>
          </a:p>
          <a:p>
            <a:endParaRPr lang="en-US" sz="2800" b="0" dirty="0"/>
          </a:p>
          <a:p>
            <a:endParaRPr lang="en-US" sz="2800" b="0" dirty="0"/>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EEA711-8E68-6EEB-8025-C5E199A00F1A}"/>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C11A3C33-11DF-8B6C-8D53-11ED35534542}"/>
              </a:ext>
            </a:extLst>
          </p:cNvPr>
          <p:cNvSpPr>
            <a:spLocks noGrp="1"/>
          </p:cNvSpPr>
          <p:nvPr>
            <p:ph type="title"/>
          </p:nvPr>
        </p:nvSpPr>
        <p:spPr/>
        <p:txBody>
          <a:bodyPr/>
          <a:lstStyle/>
          <a:p>
            <a:r>
              <a:rPr lang="vi-VN"/>
              <a:t>Thuật toán định tuyến RPL </a:t>
            </a:r>
            <a:endParaRPr lang="en-US"/>
          </a:p>
        </p:txBody>
      </p:sp>
      <p:sp>
        <p:nvSpPr>
          <p:cNvPr id="6" name="TextBox 5">
            <a:extLst>
              <a:ext uri="{FF2B5EF4-FFF2-40B4-BE49-F238E27FC236}">
                <a16:creationId xmlns:a16="http://schemas.microsoft.com/office/drawing/2014/main" id="{BEE8A2F7-B3A6-2BFA-BB1B-6CF11DB14077}"/>
              </a:ext>
            </a:extLst>
          </p:cNvPr>
          <p:cNvSpPr txBox="1"/>
          <p:nvPr/>
        </p:nvSpPr>
        <p:spPr>
          <a:xfrm>
            <a:off x="356531" y="921134"/>
            <a:ext cx="8568251" cy="5607689"/>
          </a:xfrm>
          <a:prstGeom prst="rect">
            <a:avLst/>
          </a:prstGeom>
          <a:noFill/>
        </p:spPr>
        <p:txBody>
          <a:bodyPr wrap="square">
            <a:spAutoFit/>
          </a:bodyPr>
          <a:lstStyle/>
          <a:p>
            <a:pPr marL="0" marR="0">
              <a:lnSpc>
                <a:spcPct val="110000"/>
              </a:lnSpc>
              <a:spcBef>
                <a:spcPts val="300"/>
              </a:spcBef>
              <a:spcAft>
                <a:spcPts val="0"/>
              </a:spcAft>
            </a:pPr>
            <a:r>
              <a:rPr lang="en-US" sz="2000" b="1" i="1">
                <a:effectLst/>
                <a:latin typeface="Calibri (body)"/>
                <a:ea typeface="Times New Roman" panose="02020603050405020304" pitchFamily="18" charset="0"/>
              </a:rPr>
              <a:t>Hàm mục tiêu (Objective Function): </a:t>
            </a:r>
            <a:r>
              <a:rPr lang="en-US" sz="2000">
                <a:effectLst/>
                <a:latin typeface="Calibri (body)"/>
                <a:ea typeface="Times New Roman" panose="02020603050405020304" pitchFamily="18" charset="0"/>
              </a:rPr>
              <a:t>Trong thuật toán định tuyến RPL, hàm mục tiêu( OF) được các nút sử dụng để lựa chọn nút cha ưu tiên của minh, giúp chọn đường đi tốt nhất đến nút gốc. Hàm mục tiêu này đo lường các yếu tố khác nhau như độ trễ, độ tin cậy, và tiêu thụ năng lượng.</a:t>
            </a:r>
          </a:p>
          <a:p>
            <a:pPr marL="0" marR="0">
              <a:lnSpc>
                <a:spcPct val="110000"/>
              </a:lnSpc>
              <a:spcBef>
                <a:spcPts val="300"/>
              </a:spcBef>
              <a:spcAft>
                <a:spcPts val="0"/>
              </a:spcAft>
            </a:pPr>
            <a:r>
              <a:rPr lang="en-US" sz="2000">
                <a:latin typeface="Calibri (body)"/>
                <a:ea typeface="Times New Roman" panose="02020603050405020304" pitchFamily="18" charset="0"/>
              </a:rPr>
              <a:t>Trong Contiki OS hỗ trợ 2 hàm mục tiêu:</a:t>
            </a:r>
          </a:p>
          <a:p>
            <a:pPr marL="285750" marR="0" indent="-285750">
              <a:lnSpc>
                <a:spcPct val="110000"/>
              </a:lnSpc>
              <a:spcBef>
                <a:spcPts val="300"/>
              </a:spcBef>
              <a:spcAft>
                <a:spcPts val="0"/>
              </a:spcAft>
              <a:buFontTx/>
              <a:buChar char="-"/>
            </a:pPr>
            <a:r>
              <a:rPr lang="en-US" sz="2000" i="1">
                <a:effectLst/>
                <a:latin typeface="Calibri (body)"/>
                <a:ea typeface="Times New Roman" panose="02020603050405020304" pitchFamily="18" charset="0"/>
              </a:rPr>
              <a:t>Objective function zero( OFO):</a:t>
            </a:r>
            <a:r>
              <a:rPr lang="en-US" sz="2000">
                <a:effectLst/>
                <a:latin typeface="Calibri (body)"/>
                <a:ea typeface="Times New Roman" panose="02020603050405020304" pitchFamily="18" charset="0"/>
              </a:rPr>
              <a:t> OF0 xem xét số lượng bước nhảy (hop count) như một chỉ số định tuyến để chọn ra các nút cha tốt nhất từ các nút hàng xóm ứng cử. Chỉ số rank tăng dần từ nút gốc xuống đến các nút ứng cử. OF0 được thiết kế để phù hợp với môi trường mạng thấp công suất và mất mát, nhưng việc sử dụng hop count có thể cung cấp chất lượng kết nối kém. </a:t>
            </a:r>
          </a:p>
          <a:p>
            <a:pPr marL="285750" marR="0" indent="-285750">
              <a:lnSpc>
                <a:spcPct val="110000"/>
              </a:lnSpc>
              <a:spcBef>
                <a:spcPts val="300"/>
              </a:spcBef>
              <a:spcAft>
                <a:spcPts val="0"/>
              </a:spcAft>
              <a:buFontTx/>
              <a:buChar char="-"/>
            </a:pPr>
            <a:r>
              <a:rPr lang="en-US" sz="2000" i="1">
                <a:effectLst/>
                <a:latin typeface="Calibri (body)"/>
                <a:ea typeface="Times New Roman" panose="02020603050405020304" pitchFamily="18" charset="0"/>
              </a:rPr>
              <a:t>Minimum rank hysteresis objective function (MRHOF)</a:t>
            </a:r>
            <a:r>
              <a:rPr lang="en-US" sz="2000">
                <a:effectLst/>
                <a:latin typeface="Calibri (body)"/>
                <a:ea typeface="Times New Roman" panose="02020603050405020304" pitchFamily="18" charset="0"/>
              </a:rPr>
              <a:t>: Dựa vào chỉ số ETX – Số lượng gói truyền dự kiến – là một chỉ số thể hiện chất lượng của đường truyền để tính OF. Cụ thể, </a:t>
            </a:r>
            <a:r>
              <a:rPr lang="vi-VN" sz="2000">
                <a:effectLst/>
                <a:latin typeface="Calibri (body)"/>
                <a:ea typeface="Times New Roman" panose="02020603050405020304" pitchFamily="18" charset="0"/>
              </a:rPr>
              <a:t>ETX của một liên kết giữa hai nút được tính bằng số lần gửi lại (retransmission) trung bình cần thiết để thành công truyền một gói tin qua liên kết đó</a:t>
            </a:r>
            <a:r>
              <a:rPr lang="en-US" sz="2000">
                <a:effectLst/>
                <a:latin typeface="Calibri (body)"/>
                <a:ea typeface="Times New Roman" panose="02020603050405020304" pitchFamily="18" charset="0"/>
              </a:rPr>
              <a:t>. Bên cạnh đó cơ chế hysteresis được sử dụng để giảm số lần chuyển đổi đường dẫn không cần thiết. </a:t>
            </a:r>
          </a:p>
        </p:txBody>
      </p:sp>
    </p:spTree>
    <p:extLst>
      <p:ext uri="{BB962C8B-B14F-4D97-AF65-F5344CB8AC3E}">
        <p14:creationId xmlns:p14="http://schemas.microsoft.com/office/powerpoint/2010/main" val="3128812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a:t>Thuật toán định tuyến RPL </a:t>
            </a:r>
            <a:endParaRPr lang="en-US"/>
          </a:p>
        </p:txBody>
      </p:sp>
      <p:sp>
        <p:nvSpPr>
          <p:cNvPr id="4" name="TextBox 3">
            <a:extLst>
              <a:ext uri="{FF2B5EF4-FFF2-40B4-BE49-F238E27FC236}">
                <a16:creationId xmlns:a16="http://schemas.microsoft.com/office/drawing/2014/main" id="{E1001959-8674-06A4-85CA-A0665CCABFC1}"/>
              </a:ext>
            </a:extLst>
          </p:cNvPr>
          <p:cNvSpPr txBox="1"/>
          <p:nvPr/>
        </p:nvSpPr>
        <p:spPr>
          <a:xfrm>
            <a:off x="235076" y="1015068"/>
            <a:ext cx="4714429" cy="5016758"/>
          </a:xfrm>
          <a:prstGeom prst="rect">
            <a:avLst/>
          </a:prstGeom>
          <a:noFill/>
        </p:spPr>
        <p:txBody>
          <a:bodyPr wrap="square" rtlCol="0">
            <a:spAutoFit/>
          </a:bodyPr>
          <a:lstStyle/>
          <a:p>
            <a:r>
              <a:rPr lang="vi-VN" sz="2000" b="1">
                <a:latin typeface="Calibri (body)"/>
              </a:rPr>
              <a:t>Xây dựng DODAG:</a:t>
            </a:r>
          </a:p>
          <a:p>
            <a:r>
              <a:rPr lang="vi-VN" sz="2000" u="sng">
                <a:latin typeface="Calibri (body)"/>
              </a:rPr>
              <a:t>Bản tin DIO</a:t>
            </a:r>
          </a:p>
          <a:p>
            <a:r>
              <a:rPr lang="vi-VN" sz="2000">
                <a:latin typeface="Calibri (body)"/>
              </a:rPr>
              <a:t>- Khi root node muốn xây dựng 1 DODAG, nó multicast bản tin DIO đến các node lân cận của nó.</a:t>
            </a:r>
          </a:p>
          <a:p>
            <a:r>
              <a:rPr lang="vi-VN" sz="2000">
                <a:latin typeface="Calibri (body)"/>
              </a:rPr>
              <a:t>- Bản tin DIO chứa các thông tin về tham số cấu hình của mạng, Rank của nút gửi. </a:t>
            </a:r>
          </a:p>
          <a:p>
            <a:r>
              <a:rPr lang="vi-VN" sz="2000">
                <a:latin typeface="Calibri (body)"/>
              </a:rPr>
              <a:t>- Khi các node nhận được bản tin DIO, nó sẽ tính rank của mình dựa trên hàm mục tiêu OF. Nếu nó muốn gia nhập DODAG, node sẽ gửi lại cho node đã phát bản tin DIO một bản tin DAO và được xác nhận lại bằng bản tin DAO-ACK.</a:t>
            </a:r>
          </a:p>
          <a:p>
            <a:r>
              <a:rPr lang="vi-VN" sz="2000">
                <a:latin typeface="Calibri (body)"/>
              </a:rPr>
              <a:t>- Sau khi nhận được bản tin DIO, mỗi node có thể phát bản tin DIO của chính mình cho các node lân cận</a:t>
            </a:r>
            <a:endParaRPr lang="en-US" sz="2000">
              <a:latin typeface="Calibri (body)"/>
            </a:endParaRPr>
          </a:p>
        </p:txBody>
      </p:sp>
      <p:pic>
        <p:nvPicPr>
          <p:cNvPr id="8" name="Picture 7" descr="A blue circles with a black arrow&#10;&#10;Description automatically generated">
            <a:extLst>
              <a:ext uri="{FF2B5EF4-FFF2-40B4-BE49-F238E27FC236}">
                <a16:creationId xmlns:a16="http://schemas.microsoft.com/office/drawing/2014/main" id="{E28C45FE-384F-CCB7-A5DB-382EBEEF10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5293" y="1310194"/>
            <a:ext cx="3080527" cy="1399529"/>
          </a:xfrm>
          <a:prstGeom prst="rect">
            <a:avLst/>
          </a:prstGeom>
        </p:spPr>
      </p:pic>
      <p:pic>
        <p:nvPicPr>
          <p:cNvPr id="12" name="Picture 11" descr="A diagram of a diagram&#10;&#10;Description automatically generated">
            <a:extLst>
              <a:ext uri="{FF2B5EF4-FFF2-40B4-BE49-F238E27FC236}">
                <a16:creationId xmlns:a16="http://schemas.microsoft.com/office/drawing/2014/main" id="{145190D6-1615-20BF-E4D2-9CF8BA078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912" y="3229592"/>
            <a:ext cx="3255285" cy="2822665"/>
          </a:xfrm>
          <a:prstGeom prst="rect">
            <a:avLst/>
          </a:prstGeom>
        </p:spPr>
      </p:pic>
    </p:spTree>
    <p:extLst>
      <p:ext uri="{BB962C8B-B14F-4D97-AF65-F5344CB8AC3E}">
        <p14:creationId xmlns:p14="http://schemas.microsoft.com/office/powerpoint/2010/main" val="1216669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a:t>Thuật toán định tuyến RPL </a:t>
            </a:r>
            <a:endParaRPr lang="en-US"/>
          </a:p>
        </p:txBody>
      </p:sp>
      <p:sp>
        <p:nvSpPr>
          <p:cNvPr id="4" name="TextBox 3">
            <a:extLst>
              <a:ext uri="{FF2B5EF4-FFF2-40B4-BE49-F238E27FC236}">
                <a16:creationId xmlns:a16="http://schemas.microsoft.com/office/drawing/2014/main" id="{E1001959-8674-06A4-85CA-A0665CCABFC1}"/>
              </a:ext>
            </a:extLst>
          </p:cNvPr>
          <p:cNvSpPr txBox="1"/>
          <p:nvPr/>
        </p:nvSpPr>
        <p:spPr>
          <a:xfrm>
            <a:off x="235076" y="1015068"/>
            <a:ext cx="4445981" cy="3477875"/>
          </a:xfrm>
          <a:prstGeom prst="rect">
            <a:avLst/>
          </a:prstGeom>
          <a:noFill/>
        </p:spPr>
        <p:txBody>
          <a:bodyPr wrap="square" rtlCol="0">
            <a:spAutoFit/>
          </a:bodyPr>
          <a:lstStyle/>
          <a:p>
            <a:r>
              <a:rPr lang="vi-VN" sz="2000" b="1">
                <a:latin typeface="Calibri (body)"/>
              </a:rPr>
              <a:t>Xây dựng DODAG:</a:t>
            </a:r>
          </a:p>
          <a:p>
            <a:r>
              <a:rPr lang="vi-VN" sz="2000">
                <a:latin typeface="Calibri (body)"/>
              </a:rPr>
              <a:t>Khi một node nhận được nhiều bản tin DIO, nó sẽ xem xét rank của node gửi để lựa chọn node nào sẽ trở thành parent của nó.</a:t>
            </a:r>
          </a:p>
          <a:p>
            <a:endParaRPr lang="vi-VN" sz="2000">
              <a:latin typeface="Calibri (body)"/>
            </a:endParaRPr>
          </a:p>
          <a:p>
            <a:r>
              <a:rPr lang="vi-VN" sz="2000" u="sng">
                <a:latin typeface="Calibri (body)"/>
              </a:rPr>
              <a:t>Bản tin DIS:</a:t>
            </a:r>
          </a:p>
          <a:p>
            <a:r>
              <a:rPr lang="vi-VN" sz="2000">
                <a:latin typeface="Calibri (body)"/>
              </a:rPr>
              <a:t>Khi một node muốn tìm kiếm 1 DODAG để gia nhập, nó có thể chủ động gửi bản tin DIS đến lân cận để yêu cầu các node khác gửi bản tin DIO.</a:t>
            </a:r>
          </a:p>
        </p:txBody>
      </p:sp>
      <p:pic>
        <p:nvPicPr>
          <p:cNvPr id="9" name="Picture 8" descr="A diagram of a diagram&#10;&#10;Description automatically generated">
            <a:extLst>
              <a:ext uri="{FF2B5EF4-FFF2-40B4-BE49-F238E27FC236}">
                <a16:creationId xmlns:a16="http://schemas.microsoft.com/office/drawing/2014/main" id="{65C3730E-2494-D665-BC7D-601172678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7285" y="1416957"/>
            <a:ext cx="3480196" cy="3353797"/>
          </a:xfrm>
          <a:prstGeom prst="rect">
            <a:avLst/>
          </a:prstGeom>
        </p:spPr>
      </p:pic>
    </p:spTree>
    <p:extLst>
      <p:ext uri="{BB962C8B-B14F-4D97-AF65-F5344CB8AC3E}">
        <p14:creationId xmlns:p14="http://schemas.microsoft.com/office/powerpoint/2010/main" val="2949386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a:t>Thuật toán định tuyến RPL </a:t>
            </a:r>
            <a:endParaRPr lang="en-US"/>
          </a:p>
        </p:txBody>
      </p:sp>
      <p:sp>
        <p:nvSpPr>
          <p:cNvPr id="5" name="TextBox 4">
            <a:extLst>
              <a:ext uri="{FF2B5EF4-FFF2-40B4-BE49-F238E27FC236}">
                <a16:creationId xmlns:a16="http://schemas.microsoft.com/office/drawing/2014/main" id="{89910F18-6E8A-86A9-37F6-2E2AA0082144}"/>
              </a:ext>
            </a:extLst>
          </p:cNvPr>
          <p:cNvSpPr txBox="1"/>
          <p:nvPr/>
        </p:nvSpPr>
        <p:spPr>
          <a:xfrm>
            <a:off x="235077" y="1015068"/>
            <a:ext cx="3712084" cy="2862322"/>
          </a:xfrm>
          <a:prstGeom prst="rect">
            <a:avLst/>
          </a:prstGeom>
          <a:noFill/>
        </p:spPr>
        <p:txBody>
          <a:bodyPr wrap="square" rtlCol="0">
            <a:spAutoFit/>
          </a:bodyPr>
          <a:lstStyle/>
          <a:p>
            <a:r>
              <a:rPr lang="vi-VN" b="1"/>
              <a:t>Định tuyến Upward</a:t>
            </a:r>
            <a:br>
              <a:rPr lang="vi-VN" b="1"/>
            </a:br>
            <a:endParaRPr lang="vi-VN" b="1"/>
          </a:p>
          <a:p>
            <a:pPr marL="285750" indent="-285750">
              <a:buFontTx/>
              <a:buChar char="-"/>
            </a:pPr>
            <a:r>
              <a:rPr lang="vi-VN"/>
              <a:t>Chiều Up là chiều từ các node lá dọc theo cạnh của DODAG để đến được Root node.</a:t>
            </a:r>
          </a:p>
          <a:p>
            <a:pPr marL="285750" indent="-285750">
              <a:buFontTx/>
              <a:buChar char="-"/>
            </a:pPr>
            <a:r>
              <a:rPr lang="vi-VN"/>
              <a:t>Khi một node nhận được 1 bản tin Upward, nó sẽ chuyển tiếp bản tin lên trên parent của mình, cho đến khi đến được root node</a:t>
            </a:r>
            <a:r>
              <a:rPr lang="en-US"/>
              <a:t>.</a:t>
            </a:r>
            <a:endParaRPr lang="vi-VN"/>
          </a:p>
        </p:txBody>
      </p:sp>
      <p:pic>
        <p:nvPicPr>
          <p:cNvPr id="7" name="Picture 6" descr="A diagram of a diagram&#10;&#10;Description automatically generated">
            <a:extLst>
              <a:ext uri="{FF2B5EF4-FFF2-40B4-BE49-F238E27FC236}">
                <a16:creationId xmlns:a16="http://schemas.microsoft.com/office/drawing/2014/main" id="{72E3F10D-DFE6-3B37-AC5C-117A182E8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163" y="1454467"/>
            <a:ext cx="3720024" cy="2591753"/>
          </a:xfrm>
          <a:prstGeom prst="rect">
            <a:avLst/>
          </a:prstGeom>
        </p:spPr>
      </p:pic>
    </p:spTree>
    <p:extLst>
      <p:ext uri="{BB962C8B-B14F-4D97-AF65-F5344CB8AC3E}">
        <p14:creationId xmlns:p14="http://schemas.microsoft.com/office/powerpoint/2010/main" val="2538926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a:t>Thuật toán định tuyến RPL </a:t>
            </a:r>
            <a:endParaRPr lang="en-US"/>
          </a:p>
        </p:txBody>
      </p:sp>
      <p:sp>
        <p:nvSpPr>
          <p:cNvPr id="5" name="TextBox 4">
            <a:extLst>
              <a:ext uri="{FF2B5EF4-FFF2-40B4-BE49-F238E27FC236}">
                <a16:creationId xmlns:a16="http://schemas.microsoft.com/office/drawing/2014/main" id="{89910F18-6E8A-86A9-37F6-2E2AA0082144}"/>
              </a:ext>
            </a:extLst>
          </p:cNvPr>
          <p:cNvSpPr txBox="1"/>
          <p:nvPr/>
        </p:nvSpPr>
        <p:spPr>
          <a:xfrm>
            <a:off x="235076" y="1015068"/>
            <a:ext cx="4001363" cy="4708981"/>
          </a:xfrm>
          <a:prstGeom prst="rect">
            <a:avLst/>
          </a:prstGeom>
          <a:noFill/>
        </p:spPr>
        <p:txBody>
          <a:bodyPr wrap="square" rtlCol="0">
            <a:spAutoFit/>
          </a:bodyPr>
          <a:lstStyle/>
          <a:p>
            <a:r>
              <a:rPr lang="vi-VN" sz="2000" b="1">
                <a:latin typeface="Calibri (body)"/>
              </a:rPr>
              <a:t>Định tuyến Downward</a:t>
            </a:r>
          </a:p>
          <a:p>
            <a:r>
              <a:rPr lang="vi-VN" sz="2000">
                <a:latin typeface="Calibri (body)"/>
              </a:rPr>
              <a:t>- Chiều down là chiều từ root tới các node lá</a:t>
            </a:r>
          </a:p>
          <a:p>
            <a:endParaRPr lang="vi-VN" sz="2000">
              <a:latin typeface="Calibri (body)"/>
            </a:endParaRPr>
          </a:p>
          <a:p>
            <a:r>
              <a:rPr lang="vi-VN" sz="2000">
                <a:latin typeface="Calibri (body)"/>
              </a:rPr>
              <a:t>- Các node sẽ gửi bản tin DAO chứa thông tin về các </a:t>
            </a:r>
            <a:r>
              <a:rPr lang="en-US" sz="2000">
                <a:latin typeface="Calibri (body)"/>
              </a:rPr>
              <a:t>node có thể tiếp cận</a:t>
            </a:r>
            <a:r>
              <a:rPr lang="vi-VN" sz="2000">
                <a:latin typeface="Calibri (body)"/>
              </a:rPr>
              <a:t> của mình theo hướng upward. Root node và các node đóng vai trò là router sẽ sử dụng thông tin này để xây dựng bảng định tuyến.</a:t>
            </a:r>
          </a:p>
          <a:p>
            <a:endParaRPr lang="vi-VN" sz="2000">
              <a:latin typeface="Calibri (body)"/>
            </a:endParaRPr>
          </a:p>
          <a:p>
            <a:endParaRPr lang="vi-VN" sz="2000">
              <a:latin typeface="Calibri (body)"/>
            </a:endParaRPr>
          </a:p>
          <a:p>
            <a:endParaRPr lang="vi-VN" sz="2000">
              <a:latin typeface="Calibri (body)"/>
            </a:endParaRPr>
          </a:p>
          <a:p>
            <a:br>
              <a:rPr lang="vi-VN" sz="2000">
                <a:latin typeface="Calibri (body)"/>
              </a:rPr>
            </a:br>
            <a:endParaRPr lang="vi-VN" sz="2000">
              <a:latin typeface="Calibri (body)"/>
            </a:endParaRPr>
          </a:p>
        </p:txBody>
      </p:sp>
      <p:pic>
        <p:nvPicPr>
          <p:cNvPr id="6" name="Picture 5" descr="A diagram of a diagram&#10;&#10;Description automatically generated">
            <a:extLst>
              <a:ext uri="{FF2B5EF4-FFF2-40B4-BE49-F238E27FC236}">
                <a16:creationId xmlns:a16="http://schemas.microsoft.com/office/drawing/2014/main" id="{2EF10A20-36BD-101C-562A-D900A411A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322070"/>
            <a:ext cx="3862170" cy="2602230"/>
          </a:xfrm>
          <a:prstGeom prst="rect">
            <a:avLst/>
          </a:prstGeom>
        </p:spPr>
      </p:pic>
    </p:spTree>
    <p:extLst>
      <p:ext uri="{BB962C8B-B14F-4D97-AF65-F5344CB8AC3E}">
        <p14:creationId xmlns:p14="http://schemas.microsoft.com/office/powerpoint/2010/main" val="1782773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a:t>Thuật toán định tuyến RPL </a:t>
            </a:r>
            <a:endParaRPr lang="en-US"/>
          </a:p>
        </p:txBody>
      </p:sp>
      <p:sp>
        <p:nvSpPr>
          <p:cNvPr id="5" name="TextBox 4">
            <a:extLst>
              <a:ext uri="{FF2B5EF4-FFF2-40B4-BE49-F238E27FC236}">
                <a16:creationId xmlns:a16="http://schemas.microsoft.com/office/drawing/2014/main" id="{89910F18-6E8A-86A9-37F6-2E2AA0082144}"/>
              </a:ext>
            </a:extLst>
          </p:cNvPr>
          <p:cNvSpPr txBox="1"/>
          <p:nvPr/>
        </p:nvSpPr>
        <p:spPr>
          <a:xfrm>
            <a:off x="235076" y="1015068"/>
            <a:ext cx="8817484" cy="2246769"/>
          </a:xfrm>
          <a:prstGeom prst="rect">
            <a:avLst/>
          </a:prstGeom>
          <a:noFill/>
        </p:spPr>
        <p:txBody>
          <a:bodyPr wrap="square" rtlCol="0">
            <a:spAutoFit/>
          </a:bodyPr>
          <a:lstStyle/>
          <a:p>
            <a:r>
              <a:rPr lang="vi-VN" sz="2000" b="1">
                <a:latin typeface="Calibri (body)"/>
              </a:rPr>
              <a:t>Định tuyến Downward</a:t>
            </a:r>
          </a:p>
          <a:p>
            <a:r>
              <a:rPr lang="vi-VN" sz="2000" u="sng">
                <a:latin typeface="Calibri (body)"/>
              </a:rPr>
              <a:t>Storing mode: </a:t>
            </a:r>
            <a:r>
              <a:rPr lang="vi-VN" sz="2000">
                <a:latin typeface="Calibri (body)"/>
              </a:rPr>
              <a:t> </a:t>
            </a:r>
          </a:p>
          <a:p>
            <a:pPr marL="285750" indent="-285750">
              <a:buFontTx/>
              <a:buChar char="-"/>
            </a:pPr>
            <a:r>
              <a:rPr lang="vi-VN" sz="2000">
                <a:latin typeface="Calibri (body)"/>
              </a:rPr>
              <a:t>Ở chế độ này, các node không phải node lá đều sẽ lưu trữ bảng định tuyến của riêng mình. Khi node nhận được tin nhắn DAO, nó sẽ sử dụng thông tin này để cập nhập bảng định tuyến. </a:t>
            </a:r>
          </a:p>
          <a:p>
            <a:pPr marL="285750" indent="-285750">
              <a:buFontTx/>
              <a:buChar char="-"/>
            </a:pPr>
            <a:r>
              <a:rPr lang="vi-VN" sz="2000">
                <a:latin typeface="Calibri (body)"/>
              </a:rPr>
              <a:t>Khi node nhận được gói tin theo chiều xuống, nó sẽ dựa vào bảng định tuyến của mình để lựa chọn node tiếp theo để chuyển tiếp</a:t>
            </a:r>
          </a:p>
        </p:txBody>
      </p:sp>
      <p:pic>
        <p:nvPicPr>
          <p:cNvPr id="6" name="Picture 5">
            <a:extLst>
              <a:ext uri="{FF2B5EF4-FFF2-40B4-BE49-F238E27FC236}">
                <a16:creationId xmlns:a16="http://schemas.microsoft.com/office/drawing/2014/main" id="{1AEA731E-2536-AAC6-4932-5F8FE9ECDD01}"/>
              </a:ext>
            </a:extLst>
          </p:cNvPr>
          <p:cNvPicPr>
            <a:picLocks noChangeAspect="1"/>
          </p:cNvPicPr>
          <p:nvPr/>
        </p:nvPicPr>
        <p:blipFill>
          <a:blip r:embed="rId2"/>
          <a:stretch>
            <a:fillRect/>
          </a:stretch>
        </p:blipFill>
        <p:spPr>
          <a:xfrm>
            <a:off x="1876632" y="3231952"/>
            <a:ext cx="5173631" cy="3142967"/>
          </a:xfrm>
          <a:prstGeom prst="rect">
            <a:avLst/>
          </a:prstGeom>
        </p:spPr>
      </p:pic>
    </p:spTree>
    <p:extLst>
      <p:ext uri="{BB962C8B-B14F-4D97-AF65-F5344CB8AC3E}">
        <p14:creationId xmlns:p14="http://schemas.microsoft.com/office/powerpoint/2010/main" val="2956351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a:t>Thuật toán định tuyến RPL </a:t>
            </a:r>
            <a:endParaRPr lang="en-US"/>
          </a:p>
        </p:txBody>
      </p:sp>
      <p:sp>
        <p:nvSpPr>
          <p:cNvPr id="5" name="TextBox 4">
            <a:extLst>
              <a:ext uri="{FF2B5EF4-FFF2-40B4-BE49-F238E27FC236}">
                <a16:creationId xmlns:a16="http://schemas.microsoft.com/office/drawing/2014/main" id="{89910F18-6E8A-86A9-37F6-2E2AA0082144}"/>
              </a:ext>
            </a:extLst>
          </p:cNvPr>
          <p:cNvSpPr txBox="1"/>
          <p:nvPr/>
        </p:nvSpPr>
        <p:spPr>
          <a:xfrm>
            <a:off x="235076" y="1015068"/>
            <a:ext cx="8817484" cy="1938992"/>
          </a:xfrm>
          <a:prstGeom prst="rect">
            <a:avLst/>
          </a:prstGeom>
          <a:noFill/>
        </p:spPr>
        <p:txBody>
          <a:bodyPr wrap="square" rtlCol="0">
            <a:spAutoFit/>
          </a:bodyPr>
          <a:lstStyle/>
          <a:p>
            <a:r>
              <a:rPr lang="vi-VN" sz="2000" b="1">
                <a:latin typeface="Calibri (body)"/>
              </a:rPr>
              <a:t>Định tuyến Downward</a:t>
            </a:r>
          </a:p>
          <a:p>
            <a:r>
              <a:rPr lang="vi-VN" sz="2000" u="sng">
                <a:latin typeface="Calibri (body)"/>
              </a:rPr>
              <a:t>Non-storing mode: </a:t>
            </a:r>
            <a:r>
              <a:rPr lang="vi-VN" sz="2000">
                <a:latin typeface="Calibri (body)"/>
              </a:rPr>
              <a:t> </a:t>
            </a:r>
          </a:p>
          <a:p>
            <a:pPr marL="285750" indent="-285750">
              <a:buFontTx/>
              <a:buChar char="-"/>
            </a:pPr>
            <a:r>
              <a:rPr lang="vi-VN" sz="2000">
                <a:latin typeface="Calibri (body)"/>
              </a:rPr>
              <a:t>Ở chế độ này, chỉ có Root node lưu trữ bảng định tuyến của toàn bộ DODAG.</a:t>
            </a:r>
          </a:p>
          <a:p>
            <a:pPr marL="285750" indent="-285750">
              <a:buFontTx/>
              <a:buChar char="-"/>
            </a:pPr>
            <a:r>
              <a:rPr lang="vi-VN" sz="2000">
                <a:latin typeface="Calibri (body)"/>
              </a:rPr>
              <a:t>Để định tuyến gói tin, root node sử dụng bảng định tuyến, xác định đường đi và thêm thông tin đường đi( danh sách các node cần đi qua) vào trong routing header của gói tin ipv6.</a:t>
            </a:r>
          </a:p>
        </p:txBody>
      </p:sp>
      <p:pic>
        <p:nvPicPr>
          <p:cNvPr id="7" name="Picture 6">
            <a:extLst>
              <a:ext uri="{FF2B5EF4-FFF2-40B4-BE49-F238E27FC236}">
                <a16:creationId xmlns:a16="http://schemas.microsoft.com/office/drawing/2014/main" id="{AD86DA3B-A264-039B-9530-AE2510EFAA72}"/>
              </a:ext>
            </a:extLst>
          </p:cNvPr>
          <p:cNvPicPr>
            <a:picLocks noChangeAspect="1"/>
          </p:cNvPicPr>
          <p:nvPr/>
        </p:nvPicPr>
        <p:blipFill>
          <a:blip r:embed="rId2"/>
          <a:stretch>
            <a:fillRect/>
          </a:stretch>
        </p:blipFill>
        <p:spPr>
          <a:xfrm>
            <a:off x="2033955" y="2977112"/>
            <a:ext cx="4900245" cy="3363350"/>
          </a:xfrm>
          <a:prstGeom prst="rect">
            <a:avLst/>
          </a:prstGeom>
        </p:spPr>
      </p:pic>
    </p:spTree>
    <p:extLst>
      <p:ext uri="{BB962C8B-B14F-4D97-AF65-F5344CB8AC3E}">
        <p14:creationId xmlns:p14="http://schemas.microsoft.com/office/powerpoint/2010/main" val="665096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2E3DF0-B3FA-5A41-6046-8F6903CB5475}"/>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9954CC13-AFB9-B034-C738-B7329D1ABCCB}"/>
              </a:ext>
            </a:extLst>
          </p:cNvPr>
          <p:cNvSpPr>
            <a:spLocks noGrp="1"/>
          </p:cNvSpPr>
          <p:nvPr>
            <p:ph type="title"/>
          </p:nvPr>
        </p:nvSpPr>
        <p:spPr/>
        <p:txBody>
          <a:bodyPr/>
          <a:lstStyle/>
          <a:p>
            <a:r>
              <a:rPr lang="en-US"/>
              <a:t>Các nghiên cứu cải tiến thuật toán RPL</a:t>
            </a:r>
          </a:p>
        </p:txBody>
      </p:sp>
      <p:sp>
        <p:nvSpPr>
          <p:cNvPr id="6" name="TextBox 5">
            <a:extLst>
              <a:ext uri="{FF2B5EF4-FFF2-40B4-BE49-F238E27FC236}">
                <a16:creationId xmlns:a16="http://schemas.microsoft.com/office/drawing/2014/main" id="{4DD778FB-A17C-0E20-E210-2233A163DC3D}"/>
              </a:ext>
            </a:extLst>
          </p:cNvPr>
          <p:cNvSpPr txBox="1"/>
          <p:nvPr/>
        </p:nvSpPr>
        <p:spPr>
          <a:xfrm>
            <a:off x="235077" y="830510"/>
            <a:ext cx="8825033" cy="5632311"/>
          </a:xfrm>
          <a:prstGeom prst="rect">
            <a:avLst/>
          </a:prstGeom>
          <a:noFill/>
        </p:spPr>
        <p:txBody>
          <a:bodyPr wrap="square" rtlCol="0">
            <a:spAutoFit/>
          </a:bodyPr>
          <a:lstStyle/>
          <a:p>
            <a:r>
              <a:rPr lang="en-US" sz="2000" b="1" i="1">
                <a:latin typeface="Calibri (body)"/>
              </a:rPr>
              <a:t>Cải tiến hàm mục tiêu:</a:t>
            </a:r>
          </a:p>
          <a:p>
            <a:r>
              <a:rPr lang="en-US" sz="2000" b="1" i="1">
                <a:latin typeface="Calibri (body)"/>
              </a:rPr>
              <a:t>- </a:t>
            </a:r>
            <a:r>
              <a:rPr lang="en-US" sz="2000" i="1">
                <a:latin typeface="Calibri (body)"/>
              </a:rPr>
              <a:t>Đề xuất chỉ số mới để tính OF: </a:t>
            </a:r>
            <a:r>
              <a:rPr lang="en-US" sz="2000">
                <a:effectLst/>
                <a:latin typeface="Calibri (body)"/>
                <a:ea typeface="Times New Roman" panose="02020603050405020304" pitchFamily="18" charset="0"/>
              </a:rPr>
              <a:t>Các chỉ số được sử dụng để tính toán OF dựa trên đặc tính của đường truyền (Link metrics) hoặc đặc tính của node( Node metrics). Các chỉ số thường được sử dụng gồm:</a:t>
            </a:r>
          </a:p>
          <a:p>
            <a:r>
              <a:rPr lang="en-US" sz="2000" i="1">
                <a:latin typeface="Calibri (body)"/>
              </a:rPr>
              <a:t>Link metrics: </a:t>
            </a:r>
          </a:p>
          <a:p>
            <a:pPr marL="285750" indent="-285750">
              <a:buFont typeface="Arial" panose="020B0604020202020204" pitchFamily="34" charset="0"/>
              <a:buChar char="•"/>
            </a:pPr>
            <a:r>
              <a:rPr lang="en-US" sz="2000" i="1">
                <a:latin typeface="Calibri (body)"/>
              </a:rPr>
              <a:t>	RSSI và LQI:  </a:t>
            </a:r>
            <a:r>
              <a:rPr lang="en-US" sz="2000">
                <a:latin typeface="Calibri (body)"/>
              </a:rPr>
              <a:t>Kiếm tra chất lượng của liên kết.</a:t>
            </a:r>
          </a:p>
          <a:p>
            <a:pPr marL="285750" indent="-285750">
              <a:buFont typeface="Arial" panose="020B0604020202020204" pitchFamily="34" charset="0"/>
              <a:buChar char="•"/>
            </a:pPr>
            <a:r>
              <a:rPr lang="en-US" sz="2000" i="1">
                <a:latin typeface="Calibri (body)"/>
              </a:rPr>
              <a:t>	ETX: </a:t>
            </a:r>
            <a:r>
              <a:rPr lang="en-US" sz="2000">
                <a:effectLst/>
                <a:latin typeface="Calibri (body)"/>
                <a:ea typeface="Times New Roman" panose="02020603050405020304" pitchFamily="18" charset="0"/>
              </a:rPr>
              <a:t>Số Lượng Gói Truyền Dự Kiến là một chỉ số đánh giá độ tin cậy của mạng. Nó thể hiện số lần truyền gói cần thiết để nhận được một phản hồi từ đích đến. </a:t>
            </a:r>
            <a:endParaRPr lang="en-US" sz="2000" i="1">
              <a:latin typeface="Calibri (body)"/>
            </a:endParaRPr>
          </a:p>
          <a:p>
            <a:r>
              <a:rPr lang="en-US" sz="2000" i="1">
                <a:latin typeface="Calibri (body)"/>
              </a:rPr>
              <a:t>Node metrics:</a:t>
            </a:r>
          </a:p>
          <a:p>
            <a:pPr marL="285750" indent="-285750">
              <a:buFont typeface="Arial" panose="020B0604020202020204" pitchFamily="34" charset="0"/>
              <a:buChar char="•"/>
            </a:pPr>
            <a:r>
              <a:rPr lang="en-US" sz="2000" i="1">
                <a:latin typeface="Calibri (body)"/>
              </a:rPr>
              <a:t>	Năng lượng: </a:t>
            </a:r>
            <a:r>
              <a:rPr lang="en-US" sz="2000">
                <a:latin typeface="Calibri (body)"/>
              </a:rPr>
              <a:t>T</a:t>
            </a:r>
            <a:r>
              <a:rPr lang="en-US" sz="2000">
                <a:effectLst/>
                <a:latin typeface="Calibri (body)"/>
                <a:ea typeface="Times New Roman" panose="02020603050405020304" pitchFamily="18" charset="0"/>
              </a:rPr>
              <a:t>hể hiện lượng năng lượng mà các nút tiêu tốn trong quá trình hoạt động mạng của chúng. Do sự phân bố của các nút và khoảng cách của chúng đến điểm thu, một số nút có thể tiêu tốn năng lượng nhanh hơn. Cần phải xem xét năng lượng còn lại của các nút khi thiết kế một hàm mục tiêu. </a:t>
            </a:r>
            <a:endParaRPr lang="en-US" sz="2000" i="1">
              <a:latin typeface="Calibri (body)"/>
            </a:endParaRPr>
          </a:p>
          <a:p>
            <a:pPr marL="285750" indent="-285750">
              <a:buFont typeface="Arial" panose="020B0604020202020204" pitchFamily="34" charset="0"/>
              <a:buChar char="•"/>
            </a:pPr>
            <a:r>
              <a:rPr lang="en-US" sz="2000" i="1">
                <a:latin typeface="Calibri (body)"/>
              </a:rPr>
              <a:t>	Trạng thái tải: </a:t>
            </a:r>
            <a:r>
              <a:rPr lang="en-US" sz="2000">
                <a:effectLst/>
                <a:latin typeface="Calibri (body)"/>
                <a:ea typeface="Times New Roman" panose="02020603050405020304" pitchFamily="18" charset="0"/>
              </a:rPr>
              <a:t>Sự phân bố không hợp lý của cấu trúc mạng có thể khiến một số nút trung gian bị quá tải vì có quá nhiều nút con dưới nó. Một nghiên cứu chứng minh rằng trạng thái tắc nghẽn của mạng có thể thấy được qua dung lượng còn lại của hàng đợi tin nhắn của các nút. Vì vậy nghiên cứu đề xuất đưa hệ số sử dụng hàng đợi (queue utilization), kết hợp với giá trị ETX để tính hàm mục tiêu. </a:t>
            </a:r>
            <a:endParaRPr lang="en-US" sz="2000" i="1">
              <a:latin typeface="Calibri (body)"/>
            </a:endParaRPr>
          </a:p>
        </p:txBody>
      </p:sp>
    </p:spTree>
    <p:extLst>
      <p:ext uri="{BB962C8B-B14F-4D97-AF65-F5344CB8AC3E}">
        <p14:creationId xmlns:p14="http://schemas.microsoft.com/office/powerpoint/2010/main" val="77633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2E3DF0-B3FA-5A41-6046-8F6903CB5475}"/>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9954CC13-AFB9-B034-C738-B7329D1ABCCB}"/>
              </a:ext>
            </a:extLst>
          </p:cNvPr>
          <p:cNvSpPr>
            <a:spLocks noGrp="1"/>
          </p:cNvSpPr>
          <p:nvPr>
            <p:ph type="title"/>
          </p:nvPr>
        </p:nvSpPr>
        <p:spPr/>
        <p:txBody>
          <a:bodyPr/>
          <a:lstStyle/>
          <a:p>
            <a:r>
              <a:rPr lang="en-US"/>
              <a:t>Các nghiên cứu cải tiến thuật toán RPL</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DD778FB-A17C-0E20-E210-2233A163DC3D}"/>
                  </a:ext>
                </a:extLst>
              </p:cNvPr>
              <p:cNvSpPr txBox="1"/>
              <p:nvPr/>
            </p:nvSpPr>
            <p:spPr>
              <a:xfrm>
                <a:off x="235077" y="830510"/>
                <a:ext cx="8825033" cy="6278642"/>
              </a:xfrm>
              <a:prstGeom prst="rect">
                <a:avLst/>
              </a:prstGeom>
              <a:noFill/>
            </p:spPr>
            <p:txBody>
              <a:bodyPr wrap="square" rtlCol="0">
                <a:spAutoFit/>
              </a:bodyPr>
              <a:lstStyle/>
              <a:p>
                <a:r>
                  <a:rPr lang="en-US" sz="2000" b="1" i="1">
                    <a:latin typeface="Calibri (body)"/>
                  </a:rPr>
                  <a:t>Cải tiến hàm mục tiêu:</a:t>
                </a:r>
              </a:p>
              <a:p>
                <a:pPr marL="342900" marR="0" lvl="0" indent="-342900" algn="just">
                  <a:lnSpc>
                    <a:spcPct val="110000"/>
                  </a:lnSpc>
                  <a:spcBef>
                    <a:spcPts val="300"/>
                  </a:spcBef>
                  <a:spcAft>
                    <a:spcPts val="0"/>
                  </a:spcAft>
                  <a:buFont typeface="+mj-lt"/>
                  <a:buAutoNum type="alphaLcPeriod"/>
                </a:pPr>
                <a:r>
                  <a:rPr lang="en-US" sz="2000">
                    <a:effectLst/>
                    <a:latin typeface="Calibri (body)"/>
                    <a:ea typeface="Times New Roman" panose="02020603050405020304" pitchFamily="18" charset="0"/>
                  </a:rPr>
                  <a:t>Kết hợp nhiều chỉ số (Metrics): </a:t>
                </a:r>
              </a:p>
              <a:p>
                <a:pPr marL="0" marR="0" algn="just">
                  <a:lnSpc>
                    <a:spcPct val="110000"/>
                  </a:lnSpc>
                  <a:spcBef>
                    <a:spcPts val="300"/>
                  </a:spcBef>
                  <a:spcAft>
                    <a:spcPts val="0"/>
                  </a:spcAft>
                </a:pPr>
                <a:r>
                  <a:rPr lang="en-US" sz="2000">
                    <a:effectLst/>
                    <a:latin typeface="Calibri (body)"/>
                    <a:ea typeface="Times New Roman" panose="02020603050405020304" pitchFamily="18" charset="0"/>
                  </a:rPr>
                  <a:t>Các chỉ số định tuyến được sử dụng đơn lẻ có những ưu và nhược điểm riêng. Việc kết hợp các chỉ số lại với nhau có thể mang lại hiệu quả định tuyến cao hơn. Một số cách kết hợp:</a:t>
                </a:r>
              </a:p>
              <a:p>
                <a:pPr marL="342900" marR="0" lvl="0" indent="-342900" algn="just">
                  <a:lnSpc>
                    <a:spcPct val="110000"/>
                  </a:lnSpc>
                  <a:spcBef>
                    <a:spcPts val="300"/>
                  </a:spcBef>
                  <a:spcAft>
                    <a:spcPts val="0"/>
                  </a:spcAft>
                  <a:buFont typeface="Times New Roman" panose="02020603050405020304" pitchFamily="18" charset="0"/>
                  <a:buChar char="-"/>
                </a:pPr>
                <a:r>
                  <a:rPr lang="en-US" sz="2000">
                    <a:effectLst/>
                    <a:latin typeface="Calibri (body)"/>
                    <a:ea typeface="Times New Roman" panose="02020603050405020304" pitchFamily="18" charset="0"/>
                  </a:rPr>
                  <a:t>Kiểu thứ bậc: Hai chỉ số được sử dụng. Nút sẽ quyết định chọn nút cha theo từng chỉ số. Nếu giá trị của chỉ số đầu tiên bằng nhau, nút sẽ kiểm tra chỉ số thứ hai để xác định nút cha.</a:t>
                </a:r>
              </a:p>
              <a:p>
                <a:pPr marL="342900" marR="0" lvl="0" indent="-342900" algn="just">
                  <a:lnSpc>
                    <a:spcPct val="110000"/>
                  </a:lnSpc>
                  <a:spcBef>
                    <a:spcPts val="0"/>
                  </a:spcBef>
                  <a:spcAft>
                    <a:spcPts val="0"/>
                  </a:spcAft>
                  <a:buFont typeface="Times New Roman" panose="02020603050405020304" pitchFamily="18" charset="0"/>
                  <a:buChar char="-"/>
                </a:pPr>
                <a:r>
                  <a:rPr lang="en-US" sz="2000">
                    <a:effectLst/>
                    <a:latin typeface="Calibri (body)"/>
                    <a:ea typeface="Times New Roman" panose="02020603050405020304" pitchFamily="18" charset="0"/>
                  </a:rPr>
                  <a:t>Đánh trọng số: Các chỉ số được đánh trọng số để tính ra một chỉ số chung dùng để quyết định nút cha. Ví dụ số bước nhảy (Hop count- HP) và Số lượng gói truyền dự kiến( Expected transmission count – ETX) được sử dụng. Chỉ số chung:</a:t>
                </a:r>
              </a:p>
              <a:p>
                <a:pPr marL="914400" marR="0" algn="just">
                  <a:lnSpc>
                    <a:spcPct val="110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i="1">
                          <a:effectLst/>
                          <a:latin typeface="Calibri (body)"/>
                          <a:ea typeface="Times New Roman" panose="02020603050405020304" pitchFamily="18" charset="0"/>
                        </a:rPr>
                        <m:t>𝑤</m:t>
                      </m:r>
                      <m:r>
                        <a:rPr lang="en-US" sz="2000" i="1">
                          <a:effectLst/>
                          <a:latin typeface="Calibri (body)"/>
                          <a:ea typeface="Times New Roman" panose="02020603050405020304" pitchFamily="18" charset="0"/>
                        </a:rPr>
                        <m:t>=</m:t>
                      </m:r>
                      <m:d>
                        <m:dPr>
                          <m:ctrlPr>
                            <a:rPr lang="en-US" sz="2000" i="1">
                              <a:effectLst/>
                              <a:latin typeface="Calibri (body)"/>
                              <a:ea typeface="Times New Roman" panose="02020603050405020304" pitchFamily="18" charset="0"/>
                            </a:rPr>
                          </m:ctrlPr>
                        </m:dPr>
                        <m:e>
                          <m:sSub>
                            <m:sSubPr>
                              <m:ctrlPr>
                                <a:rPr lang="en-US" sz="2000" i="1">
                                  <a:effectLst/>
                                  <a:latin typeface="Calibri (body)"/>
                                  <a:ea typeface="Times New Roman" panose="02020603050405020304" pitchFamily="18" charset="0"/>
                                </a:rPr>
                              </m:ctrlPr>
                            </m:sSubPr>
                            <m:e>
                              <m:r>
                                <a:rPr lang="en-US" sz="2000" i="1">
                                  <a:effectLst/>
                                  <a:latin typeface="Calibri (body)"/>
                                  <a:ea typeface="Times New Roman" panose="02020603050405020304" pitchFamily="18" charset="0"/>
                                </a:rPr>
                                <m:t>𝑎</m:t>
                              </m:r>
                            </m:e>
                            <m:sub>
                              <m:r>
                                <a:rPr lang="en-US" sz="2000" i="1">
                                  <a:effectLst/>
                                  <a:latin typeface="Calibri (body)"/>
                                  <a:ea typeface="Times New Roman" panose="02020603050405020304" pitchFamily="18" charset="0"/>
                                </a:rPr>
                                <m:t>1</m:t>
                              </m:r>
                            </m:sub>
                          </m:sSub>
                          <m:r>
                            <a:rPr lang="en-US" sz="2000" i="1">
                              <a:effectLst/>
                              <a:latin typeface="Calibri (body)"/>
                              <a:ea typeface="Times New Roman" panose="02020603050405020304" pitchFamily="18" charset="0"/>
                            </a:rPr>
                            <m:t>∗</m:t>
                          </m:r>
                          <m:r>
                            <a:rPr lang="en-US" sz="2000" i="1">
                              <a:effectLst/>
                              <a:latin typeface="Calibri (body)"/>
                              <a:ea typeface="Times New Roman" panose="02020603050405020304" pitchFamily="18" charset="0"/>
                            </a:rPr>
                            <m:t>𝐻𝑃</m:t>
                          </m:r>
                        </m:e>
                      </m:d>
                      <m:r>
                        <a:rPr lang="en-US" sz="2000" i="1">
                          <a:effectLst/>
                          <a:latin typeface="Calibri (body)"/>
                          <a:ea typeface="Times New Roman" panose="02020603050405020304" pitchFamily="18" charset="0"/>
                        </a:rPr>
                        <m:t>+(</m:t>
                      </m:r>
                      <m:sSub>
                        <m:sSubPr>
                          <m:ctrlPr>
                            <a:rPr lang="en-US" sz="2000" i="1">
                              <a:effectLst/>
                              <a:latin typeface="Calibri (body)"/>
                              <a:ea typeface="Times New Roman" panose="02020603050405020304" pitchFamily="18" charset="0"/>
                            </a:rPr>
                          </m:ctrlPr>
                        </m:sSubPr>
                        <m:e>
                          <m:r>
                            <a:rPr lang="en-US" sz="2000" i="1">
                              <a:effectLst/>
                              <a:latin typeface="Calibri (body)"/>
                              <a:ea typeface="Times New Roman" panose="02020603050405020304" pitchFamily="18" charset="0"/>
                            </a:rPr>
                            <m:t>𝑎</m:t>
                          </m:r>
                        </m:e>
                        <m:sub>
                          <m:r>
                            <a:rPr lang="en-US" sz="2000" i="1">
                              <a:effectLst/>
                              <a:latin typeface="Calibri (body)"/>
                              <a:ea typeface="Times New Roman" panose="02020603050405020304" pitchFamily="18" charset="0"/>
                            </a:rPr>
                            <m:t>2</m:t>
                          </m:r>
                        </m:sub>
                      </m:sSub>
                      <m:r>
                        <a:rPr lang="en-US" sz="2000" i="1">
                          <a:effectLst/>
                          <a:latin typeface="Calibri (body)"/>
                          <a:ea typeface="Times New Roman" panose="02020603050405020304" pitchFamily="18" charset="0"/>
                        </a:rPr>
                        <m:t>∗</m:t>
                      </m:r>
                      <m:r>
                        <a:rPr lang="en-US" sz="2000" i="1">
                          <a:effectLst/>
                          <a:latin typeface="Calibri (body)"/>
                          <a:ea typeface="Times New Roman" panose="02020603050405020304" pitchFamily="18" charset="0"/>
                        </a:rPr>
                        <m:t>𝐸𝑇𝑋</m:t>
                      </m:r>
                      <m:r>
                        <a:rPr lang="en-US" sz="2000" i="1">
                          <a:effectLst/>
                          <a:latin typeface="Calibri (body)"/>
                          <a:ea typeface="Times New Roman" panose="02020603050405020304" pitchFamily="18" charset="0"/>
                        </a:rPr>
                        <m:t>)</m:t>
                      </m:r>
                    </m:oMath>
                  </m:oMathPara>
                </a14:m>
                <a:endParaRPr lang="en-US" sz="2000">
                  <a:effectLst/>
                  <a:latin typeface="Calibri (body)"/>
                  <a:ea typeface="Times New Roman" panose="02020603050405020304" pitchFamily="18" charset="0"/>
                </a:endParaRPr>
              </a:p>
              <a:p>
                <a:pPr marL="914400" marR="0" algn="just">
                  <a:lnSpc>
                    <a:spcPct val="110000"/>
                  </a:lnSpc>
                  <a:spcBef>
                    <a:spcPts val="0"/>
                  </a:spcBef>
                  <a:spcAft>
                    <a:spcPts val="0"/>
                  </a:spcAft>
                </a:pPr>
                <a:r>
                  <a:rPr lang="en-US" sz="2000">
                    <a:effectLst/>
                    <a:latin typeface="Calibri (body)"/>
                    <a:ea typeface="Times New Roman" panose="02020603050405020304" pitchFamily="18" charset="0"/>
                  </a:rPr>
                  <a:t>ở đó </a:t>
                </a:r>
                <a14:m>
                  <m:oMath xmlns:m="http://schemas.openxmlformats.org/officeDocument/2006/math">
                    <m:sSub>
                      <m:sSubPr>
                        <m:ctrlPr>
                          <a:rPr lang="en-US" sz="2000" i="1">
                            <a:effectLst/>
                            <a:latin typeface="Calibri (body)"/>
                            <a:ea typeface="Times New Roman" panose="02020603050405020304" pitchFamily="18" charset="0"/>
                          </a:rPr>
                        </m:ctrlPr>
                      </m:sSubPr>
                      <m:e>
                        <m:r>
                          <a:rPr lang="en-US" sz="2000" i="1">
                            <a:effectLst/>
                            <a:latin typeface="Calibri (body)"/>
                            <a:ea typeface="Times New Roman" panose="02020603050405020304" pitchFamily="18" charset="0"/>
                          </a:rPr>
                          <m:t>𝑎</m:t>
                        </m:r>
                      </m:e>
                      <m:sub>
                        <m:r>
                          <a:rPr lang="en-US" sz="2000" i="1">
                            <a:effectLst/>
                            <a:latin typeface="Calibri (body)"/>
                            <a:ea typeface="Times New Roman" panose="02020603050405020304" pitchFamily="18" charset="0"/>
                          </a:rPr>
                          <m:t>1</m:t>
                        </m:r>
                      </m:sub>
                    </m:sSub>
                  </m:oMath>
                </a14:m>
                <a:r>
                  <a:rPr lang="en-US" sz="2000">
                    <a:effectLst/>
                    <a:latin typeface="Calibri (body)"/>
                    <a:ea typeface="Times New Roman" panose="02020603050405020304" pitchFamily="18" charset="0"/>
                  </a:rPr>
                  <a:t> và </a:t>
                </a:r>
                <a14:m>
                  <m:oMath xmlns:m="http://schemas.openxmlformats.org/officeDocument/2006/math">
                    <m:sSub>
                      <m:sSubPr>
                        <m:ctrlPr>
                          <a:rPr lang="en-US" sz="2000" i="1">
                            <a:effectLst/>
                            <a:latin typeface="Calibri (body)"/>
                            <a:ea typeface="Times New Roman" panose="02020603050405020304" pitchFamily="18" charset="0"/>
                          </a:rPr>
                        </m:ctrlPr>
                      </m:sSubPr>
                      <m:e>
                        <m:r>
                          <a:rPr lang="en-US" sz="2000" i="1">
                            <a:effectLst/>
                            <a:latin typeface="Calibri (body)"/>
                            <a:ea typeface="Times New Roman" panose="02020603050405020304" pitchFamily="18" charset="0"/>
                          </a:rPr>
                          <m:t>𝑎</m:t>
                        </m:r>
                      </m:e>
                      <m:sub>
                        <m:r>
                          <a:rPr lang="en-US" sz="2000" i="1">
                            <a:effectLst/>
                            <a:latin typeface="Calibri (body)"/>
                            <a:ea typeface="Times New Roman" panose="02020603050405020304" pitchFamily="18" charset="0"/>
                          </a:rPr>
                          <m:t>2</m:t>
                        </m:r>
                      </m:sub>
                    </m:sSub>
                  </m:oMath>
                </a14:m>
                <a:r>
                  <a:rPr lang="en-US" sz="2000">
                    <a:effectLst/>
                    <a:latin typeface="Calibri (body)"/>
                    <a:ea typeface="Times New Roman" panose="02020603050405020304" pitchFamily="18" charset="0"/>
                  </a:rPr>
                  <a:t> thỏa mãn điều kiện: </a:t>
                </a:r>
                <a14:m>
                  <m:oMath xmlns:m="http://schemas.openxmlformats.org/officeDocument/2006/math">
                    <m:r>
                      <a:rPr lang="en-US" sz="2000" i="1">
                        <a:effectLst/>
                        <a:latin typeface="Calibri (body)"/>
                        <a:ea typeface="Times New Roman" panose="02020603050405020304" pitchFamily="18" charset="0"/>
                      </a:rPr>
                      <m:t>0≤</m:t>
                    </m:r>
                    <m:sSub>
                      <m:sSubPr>
                        <m:ctrlPr>
                          <a:rPr lang="en-US" sz="2000" i="1">
                            <a:effectLst/>
                            <a:latin typeface="Calibri (body)"/>
                            <a:ea typeface="Times New Roman" panose="02020603050405020304" pitchFamily="18" charset="0"/>
                          </a:rPr>
                        </m:ctrlPr>
                      </m:sSubPr>
                      <m:e>
                        <m:r>
                          <a:rPr lang="en-US" sz="2000" i="1">
                            <a:effectLst/>
                            <a:latin typeface="Calibri (body)"/>
                            <a:ea typeface="Times New Roman" panose="02020603050405020304" pitchFamily="18" charset="0"/>
                          </a:rPr>
                          <m:t>𝑎</m:t>
                        </m:r>
                      </m:e>
                      <m:sub>
                        <m:r>
                          <a:rPr lang="en-US" sz="2000" i="1">
                            <a:effectLst/>
                            <a:latin typeface="Calibri (body)"/>
                            <a:ea typeface="Times New Roman" panose="02020603050405020304" pitchFamily="18" charset="0"/>
                          </a:rPr>
                          <m:t>1</m:t>
                        </m:r>
                      </m:sub>
                    </m:sSub>
                    <m:r>
                      <a:rPr lang="en-US" sz="2000" i="1">
                        <a:effectLst/>
                        <a:latin typeface="Calibri (body)"/>
                        <a:ea typeface="Times New Roman" panose="02020603050405020304" pitchFamily="18" charset="0"/>
                      </a:rPr>
                      <m:t>, </m:t>
                    </m:r>
                    <m:sSub>
                      <m:sSubPr>
                        <m:ctrlPr>
                          <a:rPr lang="en-US" sz="2000" i="1">
                            <a:effectLst/>
                            <a:latin typeface="Calibri (body)"/>
                            <a:ea typeface="Times New Roman" panose="02020603050405020304" pitchFamily="18" charset="0"/>
                          </a:rPr>
                        </m:ctrlPr>
                      </m:sSubPr>
                      <m:e>
                        <m:r>
                          <a:rPr lang="en-US" sz="2000" i="1">
                            <a:effectLst/>
                            <a:latin typeface="Calibri (body)"/>
                            <a:ea typeface="Times New Roman" panose="02020603050405020304" pitchFamily="18" charset="0"/>
                          </a:rPr>
                          <m:t>𝑎</m:t>
                        </m:r>
                      </m:e>
                      <m:sub>
                        <m:r>
                          <a:rPr lang="en-US" sz="2000" i="1">
                            <a:effectLst/>
                            <a:latin typeface="Calibri (body)"/>
                            <a:ea typeface="Times New Roman" panose="02020603050405020304" pitchFamily="18" charset="0"/>
                          </a:rPr>
                          <m:t>2</m:t>
                        </m:r>
                      </m:sub>
                    </m:sSub>
                    <m:r>
                      <a:rPr lang="en-US" sz="2000" i="1">
                        <a:effectLst/>
                        <a:latin typeface="Calibri (body)"/>
                        <a:ea typeface="Times New Roman" panose="02020603050405020304" pitchFamily="18" charset="0"/>
                      </a:rPr>
                      <m:t>≤1 </m:t>
                    </m:r>
                    <m:r>
                      <a:rPr lang="en-US" sz="2000" i="1">
                        <a:effectLst/>
                        <a:latin typeface="Calibri (body)"/>
                        <a:ea typeface="Times New Roman" panose="02020603050405020304" pitchFamily="18" charset="0"/>
                      </a:rPr>
                      <m:t>𝑣</m:t>
                    </m:r>
                    <m:r>
                      <a:rPr lang="en-US" sz="2000" i="1">
                        <a:effectLst/>
                        <a:latin typeface="Calibri (body)"/>
                        <a:ea typeface="Times New Roman" panose="02020603050405020304" pitchFamily="18" charset="0"/>
                      </a:rPr>
                      <m:t>à </m:t>
                    </m:r>
                    <m:sSub>
                      <m:sSubPr>
                        <m:ctrlPr>
                          <a:rPr lang="en-US" sz="2000" i="1">
                            <a:effectLst/>
                            <a:latin typeface="Calibri (body)"/>
                            <a:ea typeface="Times New Roman" panose="02020603050405020304" pitchFamily="18" charset="0"/>
                          </a:rPr>
                        </m:ctrlPr>
                      </m:sSubPr>
                      <m:e>
                        <m:r>
                          <a:rPr lang="en-US" sz="2000" i="1">
                            <a:effectLst/>
                            <a:latin typeface="Calibri (body)"/>
                            <a:ea typeface="Times New Roman" panose="02020603050405020304" pitchFamily="18" charset="0"/>
                          </a:rPr>
                          <m:t>𝑎</m:t>
                        </m:r>
                      </m:e>
                      <m:sub>
                        <m:r>
                          <a:rPr lang="en-US" sz="2000" i="1">
                            <a:effectLst/>
                            <a:latin typeface="Calibri (body)"/>
                            <a:ea typeface="Times New Roman" panose="02020603050405020304" pitchFamily="18" charset="0"/>
                          </a:rPr>
                          <m:t>1</m:t>
                        </m:r>
                      </m:sub>
                    </m:sSub>
                    <m:r>
                      <a:rPr lang="en-US" sz="2000" i="1">
                        <a:effectLst/>
                        <a:latin typeface="Calibri (body)"/>
                        <a:ea typeface="Times New Roman" panose="02020603050405020304" pitchFamily="18" charset="0"/>
                      </a:rPr>
                      <m:t>+</m:t>
                    </m:r>
                    <m:sSub>
                      <m:sSubPr>
                        <m:ctrlPr>
                          <a:rPr lang="en-US" sz="2000" i="1">
                            <a:effectLst/>
                            <a:latin typeface="Calibri (body)"/>
                            <a:ea typeface="Times New Roman" panose="02020603050405020304" pitchFamily="18" charset="0"/>
                          </a:rPr>
                        </m:ctrlPr>
                      </m:sSubPr>
                      <m:e>
                        <m:r>
                          <a:rPr lang="en-US" sz="2000" i="1">
                            <a:effectLst/>
                            <a:latin typeface="Calibri (body)"/>
                            <a:ea typeface="Times New Roman" panose="02020603050405020304" pitchFamily="18" charset="0"/>
                          </a:rPr>
                          <m:t>𝑎</m:t>
                        </m:r>
                      </m:e>
                      <m:sub>
                        <m:r>
                          <a:rPr lang="en-US" sz="2000" i="1">
                            <a:effectLst/>
                            <a:latin typeface="Calibri (body)"/>
                            <a:ea typeface="Times New Roman" panose="02020603050405020304" pitchFamily="18" charset="0"/>
                          </a:rPr>
                          <m:t>2</m:t>
                        </m:r>
                      </m:sub>
                    </m:sSub>
                    <m:r>
                      <a:rPr lang="en-US" sz="2000" i="1">
                        <a:effectLst/>
                        <a:latin typeface="Calibri (body)"/>
                        <a:ea typeface="Times New Roman" panose="02020603050405020304" pitchFamily="18" charset="0"/>
                      </a:rPr>
                      <m:t>=1</m:t>
                    </m:r>
                  </m:oMath>
                </a14:m>
                <a:endParaRPr lang="en-US" sz="2000">
                  <a:effectLst/>
                  <a:latin typeface="Calibri (body)"/>
                  <a:ea typeface="Times New Roman" panose="02020603050405020304" pitchFamily="18" charset="0"/>
                </a:endParaRPr>
              </a:p>
              <a:p>
                <a:pPr marL="342900" marR="0" lvl="0" indent="-342900" algn="just">
                  <a:lnSpc>
                    <a:spcPct val="110000"/>
                  </a:lnSpc>
                  <a:spcBef>
                    <a:spcPts val="0"/>
                  </a:spcBef>
                  <a:spcAft>
                    <a:spcPts val="0"/>
                  </a:spcAft>
                  <a:buFont typeface="Times New Roman" panose="02020603050405020304" pitchFamily="18" charset="0"/>
                  <a:buChar char="-"/>
                </a:pPr>
                <a:r>
                  <a:rPr lang="en-US" sz="2000">
                    <a:effectLst/>
                    <a:latin typeface="Calibri (body)"/>
                    <a:ea typeface="Times New Roman" panose="02020603050405020304" pitchFamily="18" charset="0"/>
                  </a:rPr>
                  <a:t>Sử dụng Fuzzy logic: Sử dụng logic mờ để kết hợp chỉ số ETX và tiêu thụ năng lượng. Kết quả cho thấy phương pháp cân bằng phân phối tiêu thụ năng lượng tốt hơn và hiệu suất tốt hơn.</a:t>
                </a:r>
              </a:p>
              <a:p>
                <a:pPr marL="0" marR="0" algn="just">
                  <a:lnSpc>
                    <a:spcPct val="110000"/>
                  </a:lnSpc>
                  <a:spcBef>
                    <a:spcPts val="300"/>
                  </a:spcBef>
                  <a:spcAft>
                    <a:spcPts val="0"/>
                  </a:spcAft>
                </a:pPr>
                <a:r>
                  <a:rPr lang="en-US" sz="2000">
                    <a:effectLst/>
                    <a:latin typeface="Calibri (body)"/>
                    <a:ea typeface="Times New Roman" panose="02020603050405020304" pitchFamily="18" charset="0"/>
                  </a:rPr>
                  <a:t> </a:t>
                </a:r>
              </a:p>
              <a:p>
                <a:endParaRPr lang="en-US" sz="2000" b="1" i="1">
                  <a:latin typeface="Calibri (body)"/>
                </a:endParaRPr>
              </a:p>
            </p:txBody>
          </p:sp>
        </mc:Choice>
        <mc:Fallback>
          <p:sp>
            <p:nvSpPr>
              <p:cNvPr id="6" name="TextBox 5">
                <a:extLst>
                  <a:ext uri="{FF2B5EF4-FFF2-40B4-BE49-F238E27FC236}">
                    <a16:creationId xmlns:a16="http://schemas.microsoft.com/office/drawing/2014/main" id="{4DD778FB-A17C-0E20-E210-2233A163DC3D}"/>
                  </a:ext>
                </a:extLst>
              </p:cNvPr>
              <p:cNvSpPr txBox="1">
                <a:spLocks noRot="1" noChangeAspect="1" noMove="1" noResize="1" noEditPoints="1" noAdjustHandles="1" noChangeArrowheads="1" noChangeShapeType="1" noTextEdit="1"/>
              </p:cNvSpPr>
              <p:nvPr/>
            </p:nvSpPr>
            <p:spPr>
              <a:xfrm>
                <a:off x="235077" y="830510"/>
                <a:ext cx="8825033" cy="6278642"/>
              </a:xfrm>
              <a:prstGeom prst="rect">
                <a:avLst/>
              </a:prstGeom>
              <a:blipFill>
                <a:blip r:embed="rId2"/>
                <a:stretch>
                  <a:fillRect l="-760" t="-485" r="-691"/>
                </a:stretch>
              </a:blipFill>
            </p:spPr>
            <p:txBody>
              <a:bodyPr/>
              <a:lstStyle/>
              <a:p>
                <a:r>
                  <a:rPr lang="en-US">
                    <a:noFill/>
                  </a:rPr>
                  <a:t> </a:t>
                </a:r>
              </a:p>
            </p:txBody>
          </p:sp>
        </mc:Fallback>
      </mc:AlternateContent>
    </p:spTree>
    <p:extLst>
      <p:ext uri="{BB962C8B-B14F-4D97-AF65-F5344CB8AC3E}">
        <p14:creationId xmlns:p14="http://schemas.microsoft.com/office/powerpoint/2010/main" val="4120925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2E3DF0-B3FA-5A41-6046-8F6903CB5475}"/>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9954CC13-AFB9-B034-C738-B7329D1ABCCB}"/>
              </a:ext>
            </a:extLst>
          </p:cNvPr>
          <p:cNvSpPr>
            <a:spLocks noGrp="1"/>
          </p:cNvSpPr>
          <p:nvPr>
            <p:ph type="title"/>
          </p:nvPr>
        </p:nvSpPr>
        <p:spPr/>
        <p:txBody>
          <a:bodyPr/>
          <a:lstStyle/>
          <a:p>
            <a:r>
              <a:rPr lang="en-US"/>
              <a:t>Các nghiên cứu cải tiến thuật toán RPL</a:t>
            </a:r>
          </a:p>
        </p:txBody>
      </p:sp>
      <p:sp>
        <p:nvSpPr>
          <p:cNvPr id="6" name="TextBox 5">
            <a:extLst>
              <a:ext uri="{FF2B5EF4-FFF2-40B4-BE49-F238E27FC236}">
                <a16:creationId xmlns:a16="http://schemas.microsoft.com/office/drawing/2014/main" id="{4DD778FB-A17C-0E20-E210-2233A163DC3D}"/>
              </a:ext>
            </a:extLst>
          </p:cNvPr>
          <p:cNvSpPr txBox="1"/>
          <p:nvPr/>
        </p:nvSpPr>
        <p:spPr>
          <a:xfrm>
            <a:off x="235077" y="830510"/>
            <a:ext cx="8825033" cy="4470455"/>
          </a:xfrm>
          <a:prstGeom prst="rect">
            <a:avLst/>
          </a:prstGeom>
          <a:noFill/>
        </p:spPr>
        <p:txBody>
          <a:bodyPr wrap="square" rtlCol="0">
            <a:spAutoFit/>
          </a:bodyPr>
          <a:lstStyle/>
          <a:p>
            <a:r>
              <a:rPr lang="en-US" sz="2000" b="1" i="1">
                <a:latin typeface="Calibri (body)"/>
              </a:rPr>
              <a:t>Cải tiến cơ chế downward</a:t>
            </a:r>
          </a:p>
          <a:p>
            <a:r>
              <a:rPr lang="en-US" sz="2000">
                <a:effectLst/>
                <a:latin typeface="Calibri (body)"/>
                <a:ea typeface="Times New Roman" panose="02020603050405020304" pitchFamily="18" charset="0"/>
              </a:rPr>
              <a:t>Cơ chế downward của thuật toán RPL có hai chế độ: chế độ lưu trữ( storing mode) và chế độ không lưu trữ( non-storing mode). Cả hai chế độ này đều tồn tại những nhược điểm:</a:t>
            </a:r>
          </a:p>
          <a:p>
            <a:pPr marL="342900" indent="-342900">
              <a:buFontTx/>
              <a:buChar char="-"/>
            </a:pPr>
            <a:r>
              <a:rPr lang="en-US" sz="2000">
                <a:effectLst/>
                <a:latin typeface="Calibri (body)"/>
                <a:ea typeface="Times New Roman" panose="02020603050405020304" pitchFamily="18" charset="0"/>
              </a:rPr>
              <a:t>Chế độ không lưu trữ: Tất cả thông tin đường đi được lưu trong tiêu đề định tuyến nguồn của gói tin ipv6 được sử dụng khiến cho gói tin dài, tăng độ trễ và khả năng mất gói tin.</a:t>
            </a:r>
          </a:p>
          <a:p>
            <a:pPr marL="342900" indent="-342900">
              <a:buFontTx/>
              <a:buChar char="-"/>
            </a:pPr>
            <a:r>
              <a:rPr lang="en-US" sz="2000">
                <a:latin typeface="Calibri (body)"/>
                <a:ea typeface="Times New Roman" panose="02020603050405020304" pitchFamily="18" charset="0"/>
              </a:rPr>
              <a:t>Chế độ lưu trữ: Các nút định tuyến lưu bảng định tuyến của riêng minh. Vì vậy các nút định tuyến gần với root node cần nhiều không gian lưu trữ.</a:t>
            </a:r>
          </a:p>
          <a:p>
            <a:endParaRPr lang="en-US" sz="2000">
              <a:effectLst/>
              <a:latin typeface="Calibri (body)"/>
              <a:ea typeface="Times New Roman" panose="02020603050405020304" pitchFamily="18" charset="0"/>
            </a:endParaRPr>
          </a:p>
          <a:p>
            <a:r>
              <a:rPr lang="en-US" sz="2000">
                <a:latin typeface="Calibri (body)"/>
                <a:ea typeface="Times New Roman" panose="02020603050405020304" pitchFamily="18" charset="0"/>
              </a:rPr>
              <a:t>-&gt; Kết hợp chế độ storing mode và non-storing mode thành hybrid mode để cải thiện nhược điểm của downward.</a:t>
            </a:r>
            <a:endParaRPr lang="en-US" sz="2000">
              <a:effectLst/>
              <a:latin typeface="Calibri (body)"/>
              <a:ea typeface="Times New Roman" panose="02020603050405020304" pitchFamily="18" charset="0"/>
            </a:endParaRPr>
          </a:p>
          <a:p>
            <a:pPr marL="0" marR="0" algn="just">
              <a:lnSpc>
                <a:spcPct val="110000"/>
              </a:lnSpc>
              <a:spcBef>
                <a:spcPts val="300"/>
              </a:spcBef>
              <a:spcAft>
                <a:spcPts val="0"/>
              </a:spcAft>
            </a:pPr>
            <a:r>
              <a:rPr lang="en-US" sz="2000">
                <a:effectLst/>
                <a:latin typeface="Calibri (body)"/>
                <a:ea typeface="Times New Roman" panose="02020603050405020304" pitchFamily="18" charset="0"/>
              </a:rPr>
              <a:t> </a:t>
            </a:r>
          </a:p>
          <a:p>
            <a:endParaRPr lang="en-US" sz="2000" b="1" i="1">
              <a:latin typeface="Calibri (body)"/>
            </a:endParaRPr>
          </a:p>
        </p:txBody>
      </p:sp>
    </p:spTree>
    <p:extLst>
      <p:ext uri="{BB962C8B-B14F-4D97-AF65-F5344CB8AC3E}">
        <p14:creationId xmlns:p14="http://schemas.microsoft.com/office/powerpoint/2010/main" val="2625080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vi-VN"/>
              <a:t>Nội dung báo cáo</a:t>
            </a:r>
            <a:endParaRPr lang="en-US"/>
          </a:p>
        </p:txBody>
      </p:sp>
      <p:sp>
        <p:nvSpPr>
          <p:cNvPr id="4" name="TextBox 3">
            <a:extLst>
              <a:ext uri="{FF2B5EF4-FFF2-40B4-BE49-F238E27FC236}">
                <a16:creationId xmlns:a16="http://schemas.microsoft.com/office/drawing/2014/main" id="{5151EF02-2953-4D4E-C3FA-A4CF5A6FD467}"/>
              </a:ext>
            </a:extLst>
          </p:cNvPr>
          <p:cNvSpPr txBox="1"/>
          <p:nvPr/>
        </p:nvSpPr>
        <p:spPr>
          <a:xfrm>
            <a:off x="847288" y="1619075"/>
            <a:ext cx="7709483" cy="3046988"/>
          </a:xfrm>
          <a:prstGeom prst="rect">
            <a:avLst/>
          </a:prstGeom>
          <a:noFill/>
        </p:spPr>
        <p:txBody>
          <a:bodyPr wrap="square" rtlCol="0">
            <a:spAutoFit/>
          </a:bodyPr>
          <a:lstStyle/>
          <a:p>
            <a:r>
              <a:rPr lang="en-US" sz="2400"/>
              <a:t>1. Mục tiêu, nội dung cần đạt của đồ án.</a:t>
            </a:r>
          </a:p>
          <a:p>
            <a:r>
              <a:rPr lang="en-US" sz="2400"/>
              <a:t>2. Nghiên cứu tổng quan</a:t>
            </a:r>
          </a:p>
          <a:p>
            <a:pPr marL="742950" lvl="1" indent="-285750">
              <a:buFontTx/>
              <a:buChar char="-"/>
            </a:pPr>
            <a:r>
              <a:rPr lang="en-US" sz="2400"/>
              <a:t>Mạng cảm biến không dây</a:t>
            </a:r>
          </a:p>
          <a:p>
            <a:pPr marL="742950" lvl="1" indent="-285750">
              <a:buFontTx/>
              <a:buChar char="-"/>
            </a:pPr>
            <a:r>
              <a:rPr lang="en-US" sz="2400"/>
              <a:t>Hệ điều hành Contiki</a:t>
            </a:r>
          </a:p>
          <a:p>
            <a:pPr marL="742950" lvl="1" indent="-285750">
              <a:buFontTx/>
              <a:buChar char="-"/>
            </a:pPr>
            <a:r>
              <a:rPr lang="en-US" sz="2400"/>
              <a:t>Định tuyến trong mạng cảm biến không dây.</a:t>
            </a:r>
          </a:p>
          <a:p>
            <a:pPr marL="742950" lvl="1" indent="-285750">
              <a:buFontTx/>
              <a:buChar char="-"/>
            </a:pPr>
            <a:r>
              <a:rPr lang="en-US" sz="2400"/>
              <a:t>Thuật toán định tuyến RPL</a:t>
            </a:r>
          </a:p>
          <a:p>
            <a:r>
              <a:rPr lang="en-US" sz="2400"/>
              <a:t>3. Các nghiên cứu cải tiến thuật toán RPL</a:t>
            </a:r>
          </a:p>
          <a:p>
            <a:pPr lvl="1"/>
            <a:endParaRPr lang="en-US" sz="2400"/>
          </a:p>
        </p:txBody>
      </p:sp>
    </p:spTree>
    <p:extLst>
      <p:ext uri="{BB962C8B-B14F-4D97-AF65-F5344CB8AC3E}">
        <p14:creationId xmlns:p14="http://schemas.microsoft.com/office/powerpoint/2010/main" val="292364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8C13B8-BF34-6284-85A4-0AF9875D5DF0}"/>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1131BF81-F111-3F8A-D5DC-7CE12A08C5F7}"/>
              </a:ext>
            </a:extLst>
          </p:cNvPr>
          <p:cNvSpPr>
            <a:spLocks noGrp="1"/>
          </p:cNvSpPr>
          <p:nvPr>
            <p:ph type="title"/>
          </p:nvPr>
        </p:nvSpPr>
        <p:spPr/>
        <p:txBody>
          <a:bodyPr/>
          <a:lstStyle/>
          <a:p>
            <a:r>
              <a:rPr lang="en-US"/>
              <a:t>Các nghiên cứu cải tiến thuật toán RPL</a:t>
            </a:r>
          </a:p>
        </p:txBody>
      </p:sp>
      <p:sp>
        <p:nvSpPr>
          <p:cNvPr id="5" name="TextBox 4">
            <a:extLst>
              <a:ext uri="{FF2B5EF4-FFF2-40B4-BE49-F238E27FC236}">
                <a16:creationId xmlns:a16="http://schemas.microsoft.com/office/drawing/2014/main" id="{B712FDC1-5ED3-330A-5ADB-ADD9AA89F7B8}"/>
              </a:ext>
            </a:extLst>
          </p:cNvPr>
          <p:cNvSpPr txBox="1"/>
          <p:nvPr/>
        </p:nvSpPr>
        <p:spPr>
          <a:xfrm>
            <a:off x="323970" y="998290"/>
            <a:ext cx="8501248" cy="1785104"/>
          </a:xfrm>
          <a:prstGeom prst="rect">
            <a:avLst/>
          </a:prstGeom>
          <a:noFill/>
        </p:spPr>
        <p:txBody>
          <a:bodyPr wrap="square" rtlCol="0">
            <a:spAutoFit/>
          </a:bodyPr>
          <a:lstStyle/>
          <a:p>
            <a:r>
              <a:rPr lang="en-US" sz="2200" b="1" i="1"/>
              <a:t>Cải tiến tính di động:</a:t>
            </a:r>
            <a:r>
              <a:rPr lang="en-US" sz="2200"/>
              <a:t> </a:t>
            </a:r>
          </a:p>
          <a:p>
            <a:pPr marL="285750" indent="-285750">
              <a:buFontTx/>
              <a:buChar char="-"/>
            </a:pPr>
            <a:r>
              <a:rPr lang="en-US" sz="2200"/>
              <a:t>Sử dụng RSSI để phát hiện nút di động</a:t>
            </a:r>
          </a:p>
          <a:p>
            <a:pPr marL="285750" indent="-285750">
              <a:buFontTx/>
              <a:buChar char="-"/>
            </a:pPr>
            <a:r>
              <a:rPr lang="en-US" sz="2200"/>
              <a:t>Cơ chế quản lý tin nhắn DIS động: Chu kì phát tin nhắn DIS thay đổi theo số parent xung quanh. </a:t>
            </a:r>
          </a:p>
          <a:p>
            <a:endParaRPr lang="en-US" sz="2200" b="1" i="1"/>
          </a:p>
        </p:txBody>
      </p:sp>
    </p:spTree>
    <p:extLst>
      <p:ext uri="{BB962C8B-B14F-4D97-AF65-F5344CB8AC3E}">
        <p14:creationId xmlns:p14="http://schemas.microsoft.com/office/powerpoint/2010/main" val="958883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a:t>Phần mềm mô phỏng cooja</a:t>
            </a:r>
            <a:endParaRPr lang="en-US"/>
          </a:p>
        </p:txBody>
      </p:sp>
      <p:sp>
        <p:nvSpPr>
          <p:cNvPr id="4" name="TextBox 3">
            <a:extLst>
              <a:ext uri="{FF2B5EF4-FFF2-40B4-BE49-F238E27FC236}">
                <a16:creationId xmlns:a16="http://schemas.microsoft.com/office/drawing/2014/main" id="{04E2054E-23A5-51AA-F678-B18EF577C74B}"/>
              </a:ext>
            </a:extLst>
          </p:cNvPr>
          <p:cNvSpPr txBox="1"/>
          <p:nvPr/>
        </p:nvSpPr>
        <p:spPr>
          <a:xfrm>
            <a:off x="235076" y="1015068"/>
            <a:ext cx="8817484" cy="2246769"/>
          </a:xfrm>
          <a:prstGeom prst="rect">
            <a:avLst/>
          </a:prstGeom>
          <a:noFill/>
        </p:spPr>
        <p:txBody>
          <a:bodyPr wrap="square" rtlCol="0">
            <a:spAutoFit/>
          </a:bodyPr>
          <a:lstStyle/>
          <a:p>
            <a:r>
              <a:rPr lang="vi-VN" sz="2000" b="1">
                <a:latin typeface="Calibri (body)"/>
              </a:rPr>
              <a:t>Tổng quan:</a:t>
            </a:r>
            <a:endParaRPr lang="vi-VN" sz="2000">
              <a:latin typeface="Calibri (body)"/>
            </a:endParaRPr>
          </a:p>
          <a:p>
            <a:r>
              <a:rPr lang="vi-VN" sz="2000">
                <a:latin typeface="Calibri (body)"/>
              </a:rPr>
              <a:t>Co-simulation of Objects in Java (COOJA) là một phần mềm mô phỏng cho mạng cảm biến không dây. Nó được phát triển như một phần của dự án Contiki OS, một hệ điều hành nhúng phổ biến cho các mạng cảm biến không dây và IoT.</a:t>
            </a:r>
          </a:p>
          <a:p>
            <a:r>
              <a:rPr lang="vi-VN" sz="2000">
                <a:latin typeface="Calibri (body)"/>
              </a:rPr>
              <a:t>COOJA được thiết kế để mô phỏng mạng cảm biến không dây, giúp nhà phát triển và nghiên cứu kiểm tra, hiểu và phát triển ứng dụng cho các mạng như ZigBee, 6LoWPAN, và các mạng khác dựa trên giao thức IEEE 802.15.4.</a:t>
            </a:r>
            <a:endParaRPr lang="en-US" sz="2000">
              <a:latin typeface="Calibri (body)"/>
            </a:endParaRPr>
          </a:p>
        </p:txBody>
      </p:sp>
    </p:spTree>
    <p:extLst>
      <p:ext uri="{BB962C8B-B14F-4D97-AF65-F5344CB8AC3E}">
        <p14:creationId xmlns:p14="http://schemas.microsoft.com/office/powerpoint/2010/main" val="3840995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a:t>Phần mềm mô phỏng cooja</a:t>
            </a:r>
            <a:endParaRPr lang="en-US"/>
          </a:p>
        </p:txBody>
      </p:sp>
      <p:sp>
        <p:nvSpPr>
          <p:cNvPr id="4" name="TextBox 3">
            <a:extLst>
              <a:ext uri="{FF2B5EF4-FFF2-40B4-BE49-F238E27FC236}">
                <a16:creationId xmlns:a16="http://schemas.microsoft.com/office/drawing/2014/main" id="{04E2054E-23A5-51AA-F678-B18EF577C74B}"/>
              </a:ext>
            </a:extLst>
          </p:cNvPr>
          <p:cNvSpPr txBox="1"/>
          <p:nvPr/>
        </p:nvSpPr>
        <p:spPr>
          <a:xfrm>
            <a:off x="235076" y="1015068"/>
            <a:ext cx="8817484" cy="3785652"/>
          </a:xfrm>
          <a:prstGeom prst="rect">
            <a:avLst/>
          </a:prstGeom>
          <a:noFill/>
        </p:spPr>
        <p:txBody>
          <a:bodyPr wrap="square" rtlCol="0">
            <a:spAutoFit/>
          </a:bodyPr>
          <a:lstStyle/>
          <a:p>
            <a:r>
              <a:rPr lang="vi-VN" sz="2000" b="1">
                <a:latin typeface="Calibri (body)"/>
              </a:rPr>
              <a:t>Ưu điểm:</a:t>
            </a:r>
          </a:p>
          <a:p>
            <a:r>
              <a:rPr lang="vi-VN" sz="2000">
                <a:latin typeface="Calibri (body)"/>
              </a:rPr>
              <a:t>- Hỗ trợ Contiki OS: COOJA được tích hợp sâu vào Contiki OS, giúp cho việc phát triển ứng dụng và thử nghiệm trở nên dễ dàng hơn.</a:t>
            </a:r>
          </a:p>
          <a:p>
            <a:r>
              <a:rPr lang="vi-VN" sz="2000">
                <a:latin typeface="Calibri (body)"/>
              </a:rPr>
              <a:t>- Mô phỏng đa nút: Bạn có thể tạo và chạy một số lượng lớn các nút mạng cảm biến khác nhau trong một mạng mô phỏng, từ đó kiểm tra và đánh giá hiệu suất của các ứng dụng mạng.</a:t>
            </a:r>
          </a:p>
          <a:p>
            <a:r>
              <a:rPr lang="vi-VN" sz="2000">
                <a:latin typeface="Calibri (body)"/>
              </a:rPr>
              <a:t>- Môi trường mô phỏng linh hoạt: COOJA cung cấp các công cụ để mô phỏng môi trường, giúp người dùng tạo ra các điều kiện mô phỏng thực tế như độ trễ, mất mát gói tin, và điều kiện mạng khác.</a:t>
            </a:r>
          </a:p>
          <a:p>
            <a:r>
              <a:rPr lang="vi-VN" sz="2000">
                <a:latin typeface="Calibri (body)"/>
              </a:rPr>
              <a:t>- Giao diện GUI: Giao diện người dùng của COOJA được thiết kế rõ ràng và dễ sử dụng, cho phép người dùng tùy chỉnh và điều khiển mạng mô phỏng một cách dễ dàng.</a:t>
            </a:r>
          </a:p>
        </p:txBody>
      </p:sp>
    </p:spTree>
    <p:extLst>
      <p:ext uri="{BB962C8B-B14F-4D97-AF65-F5344CB8AC3E}">
        <p14:creationId xmlns:p14="http://schemas.microsoft.com/office/powerpoint/2010/main" val="1311089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90BC2D-1603-05D8-D4CA-89F11A8B5C95}"/>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3" name="Title 2">
            <a:extLst>
              <a:ext uri="{FF2B5EF4-FFF2-40B4-BE49-F238E27FC236}">
                <a16:creationId xmlns:a16="http://schemas.microsoft.com/office/drawing/2014/main" id="{F6C0A44B-5087-8E8E-4224-7DB0E0B38E8B}"/>
              </a:ext>
            </a:extLst>
          </p:cNvPr>
          <p:cNvSpPr>
            <a:spLocks noGrp="1"/>
          </p:cNvSpPr>
          <p:nvPr>
            <p:ph type="title"/>
          </p:nvPr>
        </p:nvSpPr>
        <p:spPr/>
        <p:txBody>
          <a:bodyPr/>
          <a:lstStyle/>
          <a:p>
            <a:r>
              <a:rPr lang="vi-VN"/>
              <a:t>Phần mềm mô phỏng cooja</a:t>
            </a:r>
            <a:endParaRPr lang="en-US"/>
          </a:p>
        </p:txBody>
      </p:sp>
      <p:pic>
        <p:nvPicPr>
          <p:cNvPr id="6" name="Picture 5">
            <a:extLst>
              <a:ext uri="{FF2B5EF4-FFF2-40B4-BE49-F238E27FC236}">
                <a16:creationId xmlns:a16="http://schemas.microsoft.com/office/drawing/2014/main" id="{EFED6B82-0119-C840-487A-AD037D7B3679}"/>
              </a:ext>
            </a:extLst>
          </p:cNvPr>
          <p:cNvPicPr>
            <a:picLocks noChangeAspect="1"/>
          </p:cNvPicPr>
          <p:nvPr/>
        </p:nvPicPr>
        <p:blipFill rotWithShape="1">
          <a:blip r:embed="rId2"/>
          <a:srcRect l="1838" t="1470" b="1710"/>
          <a:stretch/>
        </p:blipFill>
        <p:spPr>
          <a:xfrm>
            <a:off x="1426129" y="1661020"/>
            <a:ext cx="6083335" cy="4447816"/>
          </a:xfrm>
          <a:prstGeom prst="rect">
            <a:avLst/>
          </a:prstGeom>
        </p:spPr>
      </p:pic>
      <p:sp>
        <p:nvSpPr>
          <p:cNvPr id="7" name="TextBox 6">
            <a:extLst>
              <a:ext uri="{FF2B5EF4-FFF2-40B4-BE49-F238E27FC236}">
                <a16:creationId xmlns:a16="http://schemas.microsoft.com/office/drawing/2014/main" id="{20D5B90C-84B5-CF60-4B41-5039D6264202}"/>
              </a:ext>
            </a:extLst>
          </p:cNvPr>
          <p:cNvSpPr txBox="1"/>
          <p:nvPr/>
        </p:nvSpPr>
        <p:spPr>
          <a:xfrm>
            <a:off x="503338" y="1107347"/>
            <a:ext cx="4580389" cy="369332"/>
          </a:xfrm>
          <a:prstGeom prst="rect">
            <a:avLst/>
          </a:prstGeom>
          <a:noFill/>
        </p:spPr>
        <p:txBody>
          <a:bodyPr wrap="square" rtlCol="0">
            <a:spAutoFit/>
          </a:bodyPr>
          <a:lstStyle/>
          <a:p>
            <a:r>
              <a:rPr lang="vi-VN"/>
              <a:t>Giao diện trên cooja</a:t>
            </a:r>
            <a:endParaRPr lang="en-US"/>
          </a:p>
        </p:txBody>
      </p:sp>
    </p:spTree>
    <p:extLst>
      <p:ext uri="{BB962C8B-B14F-4D97-AF65-F5344CB8AC3E}">
        <p14:creationId xmlns:p14="http://schemas.microsoft.com/office/powerpoint/2010/main" val="330102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90BC2D-1603-05D8-D4CA-89F11A8B5C95}"/>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2">
            <a:extLst>
              <a:ext uri="{FF2B5EF4-FFF2-40B4-BE49-F238E27FC236}">
                <a16:creationId xmlns:a16="http://schemas.microsoft.com/office/drawing/2014/main" id="{F6C0A44B-5087-8E8E-4224-7DB0E0B38E8B}"/>
              </a:ext>
            </a:extLst>
          </p:cNvPr>
          <p:cNvSpPr>
            <a:spLocks noGrp="1"/>
          </p:cNvSpPr>
          <p:nvPr>
            <p:ph type="title"/>
          </p:nvPr>
        </p:nvSpPr>
        <p:spPr/>
        <p:txBody>
          <a:bodyPr/>
          <a:lstStyle/>
          <a:p>
            <a:r>
              <a:rPr lang="vi-VN"/>
              <a:t>Phần mềm mô phỏng cooja</a:t>
            </a:r>
            <a:endParaRPr lang="en-US"/>
          </a:p>
        </p:txBody>
      </p:sp>
      <p:sp>
        <p:nvSpPr>
          <p:cNvPr id="7" name="TextBox 6">
            <a:extLst>
              <a:ext uri="{FF2B5EF4-FFF2-40B4-BE49-F238E27FC236}">
                <a16:creationId xmlns:a16="http://schemas.microsoft.com/office/drawing/2014/main" id="{20D5B90C-84B5-CF60-4B41-5039D6264202}"/>
              </a:ext>
            </a:extLst>
          </p:cNvPr>
          <p:cNvSpPr txBox="1"/>
          <p:nvPr/>
        </p:nvSpPr>
        <p:spPr>
          <a:xfrm>
            <a:off x="503338" y="1107347"/>
            <a:ext cx="8421445" cy="1845120"/>
          </a:xfrm>
          <a:prstGeom prst="rect">
            <a:avLst/>
          </a:prstGeom>
          <a:noFill/>
        </p:spPr>
        <p:txBody>
          <a:bodyPr wrap="square" rtlCol="0">
            <a:spAutoFit/>
          </a:bodyPr>
          <a:lstStyle/>
          <a:p>
            <a:pPr marL="0" marR="0">
              <a:lnSpc>
                <a:spcPct val="110000"/>
              </a:lnSpc>
              <a:spcBef>
                <a:spcPts val="300"/>
              </a:spcBef>
              <a:spcAft>
                <a:spcPts val="0"/>
              </a:spcAft>
            </a:pPr>
            <a:r>
              <a:rPr lang="en-US" sz="2000">
                <a:effectLst/>
                <a:latin typeface="Calibri (body)"/>
                <a:ea typeface="Times New Roman" panose="02020603050405020304" pitchFamily="18" charset="0"/>
              </a:rPr>
              <a:t>Thực hiện chạy mô phỏng ví dụ tại đường dẫn: “contiki/examples/ipv6/rpl-collect/collect-tree-dense-noloss.csc”</a:t>
            </a:r>
          </a:p>
          <a:p>
            <a:pPr>
              <a:lnSpc>
                <a:spcPct val="110000"/>
              </a:lnSpc>
              <a:spcBef>
                <a:spcPts val="300"/>
              </a:spcBef>
            </a:pPr>
            <a:r>
              <a:rPr lang="en-US" sz="2000">
                <a:effectLst/>
                <a:latin typeface="Calibri (body)"/>
                <a:ea typeface="Times New Roman" panose="02020603050405020304" pitchFamily="18" charset="0"/>
              </a:rPr>
              <a:t>Mô phỏng tạo 25 nút cảm biến không dây để xây dựng DADOG bằng định tuyến RPL.</a:t>
            </a:r>
          </a:p>
          <a:p>
            <a:pPr marL="0" marR="0">
              <a:lnSpc>
                <a:spcPct val="110000"/>
              </a:lnSpc>
              <a:spcBef>
                <a:spcPts val="300"/>
              </a:spcBef>
              <a:spcAft>
                <a:spcPts val="0"/>
              </a:spcAft>
            </a:pPr>
            <a:endParaRPr lang="en-US" sz="2000">
              <a:effectLst/>
              <a:latin typeface="Calibri (body)"/>
              <a:ea typeface="Times New Roman" panose="02020603050405020304" pitchFamily="18" charset="0"/>
            </a:endParaRPr>
          </a:p>
        </p:txBody>
      </p:sp>
      <p:pic>
        <p:nvPicPr>
          <p:cNvPr id="4" name="Picture 3" descr="A grid with many circles and numbers&#10;&#10;Description automatically generated">
            <a:extLst>
              <a:ext uri="{FF2B5EF4-FFF2-40B4-BE49-F238E27FC236}">
                <a16:creationId xmlns:a16="http://schemas.microsoft.com/office/drawing/2014/main" id="{47A76C14-AD57-4C3D-F12A-6605449FBF57}"/>
              </a:ext>
            </a:extLst>
          </p:cNvPr>
          <p:cNvPicPr>
            <a:picLocks noChangeAspect="1"/>
          </p:cNvPicPr>
          <p:nvPr/>
        </p:nvPicPr>
        <p:blipFill>
          <a:blip r:embed="rId2"/>
          <a:stretch>
            <a:fillRect/>
          </a:stretch>
        </p:blipFill>
        <p:spPr>
          <a:xfrm>
            <a:off x="2162791" y="2696521"/>
            <a:ext cx="4179285" cy="3219328"/>
          </a:xfrm>
          <a:prstGeom prst="rect">
            <a:avLst/>
          </a:prstGeom>
        </p:spPr>
      </p:pic>
    </p:spTree>
    <p:extLst>
      <p:ext uri="{BB962C8B-B14F-4D97-AF65-F5344CB8AC3E}">
        <p14:creationId xmlns:p14="http://schemas.microsoft.com/office/powerpoint/2010/main" val="3704402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D6A227-9386-4F2F-CA11-A125475B7A15}"/>
              </a:ext>
            </a:extLst>
          </p:cNvPr>
          <p:cNvSpPr>
            <a:spLocks noGrp="1"/>
          </p:cNvSpPr>
          <p:nvPr>
            <p:ph type="sldNum" sz="quarter" idx="12"/>
          </p:nvPr>
        </p:nvSpPr>
        <p:spPr/>
        <p:txBody>
          <a:bodyPr/>
          <a:lstStyle/>
          <a:p>
            <a:fld id="{9EA0BE3B-158A-4EDF-80DC-E394A0D1600F}" type="slidenum">
              <a:rPr lang="en-US" smtClean="0"/>
              <a:pPr/>
              <a:t>35</a:t>
            </a:fld>
            <a:endParaRPr lang="en-US" dirty="0"/>
          </a:p>
        </p:txBody>
      </p:sp>
      <p:sp>
        <p:nvSpPr>
          <p:cNvPr id="3" name="Title 2">
            <a:extLst>
              <a:ext uri="{FF2B5EF4-FFF2-40B4-BE49-F238E27FC236}">
                <a16:creationId xmlns:a16="http://schemas.microsoft.com/office/drawing/2014/main" id="{B73C38D5-3311-BC55-88F4-2338DCF70D6E}"/>
              </a:ext>
            </a:extLst>
          </p:cNvPr>
          <p:cNvSpPr>
            <a:spLocks noGrp="1"/>
          </p:cNvSpPr>
          <p:nvPr>
            <p:ph type="title"/>
          </p:nvPr>
        </p:nvSpPr>
        <p:spPr/>
        <p:txBody>
          <a:bodyPr/>
          <a:lstStyle/>
          <a:p>
            <a:r>
              <a:rPr lang="vi-VN"/>
              <a:t>Phần mềm mô phỏng cooja</a:t>
            </a:r>
            <a:endParaRPr lang="en-US"/>
          </a:p>
        </p:txBody>
      </p:sp>
      <p:pic>
        <p:nvPicPr>
          <p:cNvPr id="5" name="Picture 4" descr="A screenshot of a computer&#10;&#10;Description automatically generated">
            <a:extLst>
              <a:ext uri="{FF2B5EF4-FFF2-40B4-BE49-F238E27FC236}">
                <a16:creationId xmlns:a16="http://schemas.microsoft.com/office/drawing/2014/main" id="{52B01C85-A887-FA70-8E1C-CE3DD039E013}"/>
              </a:ext>
            </a:extLst>
          </p:cNvPr>
          <p:cNvPicPr>
            <a:picLocks noChangeAspect="1"/>
          </p:cNvPicPr>
          <p:nvPr/>
        </p:nvPicPr>
        <p:blipFill>
          <a:blip r:embed="rId2"/>
          <a:stretch>
            <a:fillRect/>
          </a:stretch>
        </p:blipFill>
        <p:spPr>
          <a:xfrm>
            <a:off x="469563" y="1011184"/>
            <a:ext cx="8137542" cy="5017550"/>
          </a:xfrm>
          <a:prstGeom prst="rect">
            <a:avLst/>
          </a:prstGeom>
        </p:spPr>
      </p:pic>
      <p:sp>
        <p:nvSpPr>
          <p:cNvPr id="6" name="TextBox 5">
            <a:extLst>
              <a:ext uri="{FF2B5EF4-FFF2-40B4-BE49-F238E27FC236}">
                <a16:creationId xmlns:a16="http://schemas.microsoft.com/office/drawing/2014/main" id="{5BEF68A9-EC25-E701-C745-9A97AF0EC5A1}"/>
              </a:ext>
            </a:extLst>
          </p:cNvPr>
          <p:cNvSpPr txBox="1"/>
          <p:nvPr/>
        </p:nvSpPr>
        <p:spPr>
          <a:xfrm>
            <a:off x="3473044" y="5902421"/>
            <a:ext cx="3565321" cy="369332"/>
          </a:xfrm>
          <a:prstGeom prst="rect">
            <a:avLst/>
          </a:prstGeom>
          <a:noFill/>
        </p:spPr>
        <p:txBody>
          <a:bodyPr wrap="square" rtlCol="0">
            <a:spAutoFit/>
          </a:bodyPr>
          <a:lstStyle/>
          <a:p>
            <a:r>
              <a:rPr lang="en-US" i="1"/>
              <a:t>Đồ thị mạng DODAG</a:t>
            </a:r>
          </a:p>
        </p:txBody>
      </p:sp>
    </p:spTree>
    <p:extLst>
      <p:ext uri="{BB962C8B-B14F-4D97-AF65-F5344CB8AC3E}">
        <p14:creationId xmlns:p14="http://schemas.microsoft.com/office/powerpoint/2010/main" val="2621041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D6A227-9386-4F2F-CA11-A125475B7A15}"/>
              </a:ext>
            </a:extLst>
          </p:cNvPr>
          <p:cNvSpPr>
            <a:spLocks noGrp="1"/>
          </p:cNvSpPr>
          <p:nvPr>
            <p:ph type="sldNum" sz="quarter" idx="12"/>
          </p:nvPr>
        </p:nvSpPr>
        <p:spPr/>
        <p:txBody>
          <a:bodyPr/>
          <a:lstStyle/>
          <a:p>
            <a:fld id="{9EA0BE3B-158A-4EDF-80DC-E394A0D1600F}" type="slidenum">
              <a:rPr lang="en-US" smtClean="0"/>
              <a:pPr/>
              <a:t>36</a:t>
            </a:fld>
            <a:endParaRPr lang="en-US" dirty="0"/>
          </a:p>
        </p:txBody>
      </p:sp>
      <p:sp>
        <p:nvSpPr>
          <p:cNvPr id="3" name="Title 2">
            <a:extLst>
              <a:ext uri="{FF2B5EF4-FFF2-40B4-BE49-F238E27FC236}">
                <a16:creationId xmlns:a16="http://schemas.microsoft.com/office/drawing/2014/main" id="{B73C38D5-3311-BC55-88F4-2338DCF70D6E}"/>
              </a:ext>
            </a:extLst>
          </p:cNvPr>
          <p:cNvSpPr>
            <a:spLocks noGrp="1"/>
          </p:cNvSpPr>
          <p:nvPr>
            <p:ph type="title"/>
          </p:nvPr>
        </p:nvSpPr>
        <p:spPr/>
        <p:txBody>
          <a:bodyPr/>
          <a:lstStyle/>
          <a:p>
            <a:r>
              <a:rPr lang="vi-VN"/>
              <a:t>Phần mềm mô phỏng cooja</a:t>
            </a:r>
            <a:endParaRPr lang="en-US"/>
          </a:p>
        </p:txBody>
      </p:sp>
      <p:sp>
        <p:nvSpPr>
          <p:cNvPr id="6" name="TextBox 5">
            <a:extLst>
              <a:ext uri="{FF2B5EF4-FFF2-40B4-BE49-F238E27FC236}">
                <a16:creationId xmlns:a16="http://schemas.microsoft.com/office/drawing/2014/main" id="{5BEF68A9-EC25-E701-C745-9A97AF0EC5A1}"/>
              </a:ext>
            </a:extLst>
          </p:cNvPr>
          <p:cNvSpPr txBox="1"/>
          <p:nvPr/>
        </p:nvSpPr>
        <p:spPr>
          <a:xfrm>
            <a:off x="2306972" y="5664125"/>
            <a:ext cx="4857227" cy="369332"/>
          </a:xfrm>
          <a:prstGeom prst="rect">
            <a:avLst/>
          </a:prstGeom>
          <a:noFill/>
        </p:spPr>
        <p:txBody>
          <a:bodyPr wrap="square" rtlCol="0">
            <a:spAutoFit/>
          </a:bodyPr>
          <a:lstStyle/>
          <a:p>
            <a:r>
              <a:rPr lang="en-US" i="1"/>
              <a:t>Đồ thị năng lượng tiêu thụ của từng nút cảm biến</a:t>
            </a:r>
          </a:p>
        </p:txBody>
      </p:sp>
      <p:pic>
        <p:nvPicPr>
          <p:cNvPr id="4" name="Picture 3">
            <a:extLst>
              <a:ext uri="{FF2B5EF4-FFF2-40B4-BE49-F238E27FC236}">
                <a16:creationId xmlns:a16="http://schemas.microsoft.com/office/drawing/2014/main" id="{ADC338ED-8DB4-1622-04BB-0A5AD24E59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7946" y="1215693"/>
            <a:ext cx="7199209" cy="4279096"/>
          </a:xfrm>
          <a:prstGeom prst="rect">
            <a:avLst/>
          </a:prstGeom>
          <a:noFill/>
          <a:ln>
            <a:noFill/>
          </a:ln>
        </p:spPr>
      </p:pic>
    </p:spTree>
    <p:extLst>
      <p:ext uri="{BB962C8B-B14F-4D97-AF65-F5344CB8AC3E}">
        <p14:creationId xmlns:p14="http://schemas.microsoft.com/office/powerpoint/2010/main" val="147499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D6A227-9386-4F2F-CA11-A125475B7A15}"/>
              </a:ext>
            </a:extLst>
          </p:cNvPr>
          <p:cNvSpPr>
            <a:spLocks noGrp="1"/>
          </p:cNvSpPr>
          <p:nvPr>
            <p:ph type="sldNum" sz="quarter" idx="12"/>
          </p:nvPr>
        </p:nvSpPr>
        <p:spPr/>
        <p:txBody>
          <a:bodyPr/>
          <a:lstStyle/>
          <a:p>
            <a:fld id="{9EA0BE3B-158A-4EDF-80DC-E394A0D1600F}" type="slidenum">
              <a:rPr lang="en-US" smtClean="0"/>
              <a:pPr/>
              <a:t>37</a:t>
            </a:fld>
            <a:endParaRPr lang="en-US" dirty="0"/>
          </a:p>
        </p:txBody>
      </p:sp>
      <p:sp>
        <p:nvSpPr>
          <p:cNvPr id="3" name="Title 2">
            <a:extLst>
              <a:ext uri="{FF2B5EF4-FFF2-40B4-BE49-F238E27FC236}">
                <a16:creationId xmlns:a16="http://schemas.microsoft.com/office/drawing/2014/main" id="{B73C38D5-3311-BC55-88F4-2338DCF70D6E}"/>
              </a:ext>
            </a:extLst>
          </p:cNvPr>
          <p:cNvSpPr>
            <a:spLocks noGrp="1"/>
          </p:cNvSpPr>
          <p:nvPr>
            <p:ph type="title"/>
          </p:nvPr>
        </p:nvSpPr>
        <p:spPr/>
        <p:txBody>
          <a:bodyPr/>
          <a:lstStyle/>
          <a:p>
            <a:r>
              <a:rPr lang="vi-VN"/>
              <a:t>Phần mềm mô phỏng cooja</a:t>
            </a:r>
            <a:endParaRPr lang="en-US"/>
          </a:p>
        </p:txBody>
      </p:sp>
      <p:sp>
        <p:nvSpPr>
          <p:cNvPr id="6" name="TextBox 5">
            <a:extLst>
              <a:ext uri="{FF2B5EF4-FFF2-40B4-BE49-F238E27FC236}">
                <a16:creationId xmlns:a16="http://schemas.microsoft.com/office/drawing/2014/main" id="{5BEF68A9-EC25-E701-C745-9A97AF0EC5A1}"/>
              </a:ext>
            </a:extLst>
          </p:cNvPr>
          <p:cNvSpPr txBox="1"/>
          <p:nvPr/>
        </p:nvSpPr>
        <p:spPr>
          <a:xfrm>
            <a:off x="3347207" y="5043340"/>
            <a:ext cx="4857227" cy="369332"/>
          </a:xfrm>
          <a:prstGeom prst="rect">
            <a:avLst/>
          </a:prstGeom>
          <a:noFill/>
        </p:spPr>
        <p:txBody>
          <a:bodyPr wrap="square" rtlCol="0">
            <a:spAutoFit/>
          </a:bodyPr>
          <a:lstStyle/>
          <a:p>
            <a:r>
              <a:rPr lang="en-US" i="1"/>
              <a:t>Thông tin của từng nút</a:t>
            </a:r>
          </a:p>
        </p:txBody>
      </p:sp>
      <p:pic>
        <p:nvPicPr>
          <p:cNvPr id="5" name="Picture 4" descr="A screenshot of a computer&#10;&#10;Description automatically generated">
            <a:extLst>
              <a:ext uri="{FF2B5EF4-FFF2-40B4-BE49-F238E27FC236}">
                <a16:creationId xmlns:a16="http://schemas.microsoft.com/office/drawing/2014/main" id="{55A8BD2B-F61B-1290-CE3A-BAF90DB5AEE1}"/>
              </a:ext>
            </a:extLst>
          </p:cNvPr>
          <p:cNvPicPr>
            <a:picLocks noChangeAspect="1"/>
          </p:cNvPicPr>
          <p:nvPr/>
        </p:nvPicPr>
        <p:blipFill>
          <a:blip r:embed="rId2"/>
          <a:stretch>
            <a:fillRect/>
          </a:stretch>
        </p:blipFill>
        <p:spPr>
          <a:xfrm>
            <a:off x="372705" y="1785642"/>
            <a:ext cx="8552078" cy="3088362"/>
          </a:xfrm>
          <a:prstGeom prst="rect">
            <a:avLst/>
          </a:prstGeom>
        </p:spPr>
      </p:pic>
    </p:spTree>
    <p:extLst>
      <p:ext uri="{BB962C8B-B14F-4D97-AF65-F5344CB8AC3E}">
        <p14:creationId xmlns:p14="http://schemas.microsoft.com/office/powerpoint/2010/main" val="576679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38</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0934E5-84C0-3E3B-2DAF-668A1F4E8053}"/>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8B9934A6-1F9C-F157-5295-7D514966038E}"/>
              </a:ext>
            </a:extLst>
          </p:cNvPr>
          <p:cNvSpPr>
            <a:spLocks noGrp="1"/>
          </p:cNvSpPr>
          <p:nvPr>
            <p:ph type="title"/>
          </p:nvPr>
        </p:nvSpPr>
        <p:spPr/>
        <p:txBody>
          <a:bodyPr/>
          <a:lstStyle/>
          <a:p>
            <a:r>
              <a:rPr lang="en-US"/>
              <a:t>Mục tiêu đồ án</a:t>
            </a:r>
          </a:p>
        </p:txBody>
      </p:sp>
      <p:sp>
        <p:nvSpPr>
          <p:cNvPr id="5" name="TextBox 4">
            <a:extLst>
              <a:ext uri="{FF2B5EF4-FFF2-40B4-BE49-F238E27FC236}">
                <a16:creationId xmlns:a16="http://schemas.microsoft.com/office/drawing/2014/main" id="{5383092E-70D0-6CA2-8B2B-2F522F6D968D}"/>
              </a:ext>
            </a:extLst>
          </p:cNvPr>
          <p:cNvSpPr txBox="1"/>
          <p:nvPr/>
        </p:nvSpPr>
        <p:spPr>
          <a:xfrm>
            <a:off x="612395" y="1266738"/>
            <a:ext cx="8296527" cy="4122667"/>
          </a:xfrm>
          <a:prstGeom prst="rect">
            <a:avLst/>
          </a:prstGeom>
          <a:noFill/>
        </p:spPr>
        <p:txBody>
          <a:bodyPr wrap="square" rtlCol="0">
            <a:spAutoFit/>
          </a:bodyPr>
          <a:lstStyle/>
          <a:p>
            <a:r>
              <a:rPr lang="en-US" sz="2400" b="1" i="1"/>
              <a:t>Đồ án </a:t>
            </a:r>
            <a:r>
              <a:rPr lang="en-US" sz="2400"/>
              <a:t>: Thuật toán định tuyến hiệu quả cho mạng cảm biến không dây</a:t>
            </a:r>
          </a:p>
          <a:p>
            <a:r>
              <a:rPr lang="en-US" sz="2400" b="1" i="1"/>
              <a:t>Mục tiêu đồ án</a:t>
            </a:r>
            <a:r>
              <a:rPr lang="en-US" sz="2400"/>
              <a:t>:</a:t>
            </a:r>
          </a:p>
          <a:p>
            <a:pPr marL="342900" marR="0" lvl="0" indent="-342900">
              <a:lnSpc>
                <a:spcPct val="110000"/>
              </a:lnSpc>
              <a:spcBef>
                <a:spcPts val="300"/>
              </a:spcBef>
              <a:spcAft>
                <a:spcPts val="0"/>
              </a:spcAft>
              <a:buFont typeface="Arial" panose="020B0604020202020204" pitchFamily="34" charset="0"/>
              <a:buChar char="•"/>
              <a:tabLst>
                <a:tab pos="457200" algn="l"/>
              </a:tabLst>
            </a:pPr>
            <a:r>
              <a:rPr lang="en-US" sz="2400"/>
              <a:t>Đề xuất cải tiến thuật toán định tuyến RPL để nâng cao khả năng tiết kiệm năng lượng. </a:t>
            </a:r>
          </a:p>
          <a:p>
            <a:pPr marL="342900" marR="0" lvl="0" indent="-342900">
              <a:lnSpc>
                <a:spcPct val="110000"/>
              </a:lnSpc>
              <a:spcBef>
                <a:spcPts val="300"/>
              </a:spcBef>
              <a:spcAft>
                <a:spcPts val="0"/>
              </a:spcAft>
              <a:buFont typeface="Arial" panose="020B0604020202020204" pitchFamily="34" charset="0"/>
              <a:buChar char="•"/>
              <a:tabLst>
                <a:tab pos="457200" algn="l"/>
              </a:tabLst>
            </a:pPr>
            <a:r>
              <a:rPr lang="en-US" sz="2400"/>
              <a:t>So sánh hiệu suất các thuật toán bằng mô phỏng( sử dụng ContikiOS, mô phỏng bằng Cooja). </a:t>
            </a:r>
          </a:p>
          <a:p>
            <a:pPr marL="342900" marR="0" lvl="0" indent="-342900">
              <a:lnSpc>
                <a:spcPct val="110000"/>
              </a:lnSpc>
              <a:spcBef>
                <a:spcPts val="300"/>
              </a:spcBef>
              <a:spcAft>
                <a:spcPts val="0"/>
              </a:spcAft>
              <a:buFont typeface="Arial" panose="020B0604020202020204" pitchFamily="34" charset="0"/>
              <a:buChar char="•"/>
              <a:tabLst>
                <a:tab pos="457200" algn="l"/>
              </a:tabLst>
            </a:pPr>
            <a:r>
              <a:rPr lang="en-US" sz="2400"/>
              <a:t>Triển khai hệ điều hành Contiki trên mạch cảm biến thật để đánh giá hiệu suất thuật toán. </a:t>
            </a:r>
          </a:p>
          <a:p>
            <a:endParaRPr lang="en-US" sz="2400"/>
          </a:p>
        </p:txBody>
      </p:sp>
    </p:spTree>
    <p:extLst>
      <p:ext uri="{BB962C8B-B14F-4D97-AF65-F5344CB8AC3E}">
        <p14:creationId xmlns:p14="http://schemas.microsoft.com/office/powerpoint/2010/main" val="148544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F07252-3192-AAC6-5BA6-5A4D530F9B68}"/>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137D6389-3129-FD35-C20D-0D2CE3678528}"/>
              </a:ext>
            </a:extLst>
          </p:cNvPr>
          <p:cNvSpPr>
            <a:spLocks noGrp="1"/>
          </p:cNvSpPr>
          <p:nvPr>
            <p:ph type="title"/>
          </p:nvPr>
        </p:nvSpPr>
        <p:spPr/>
        <p:txBody>
          <a:bodyPr/>
          <a:lstStyle/>
          <a:p>
            <a:r>
              <a:rPr lang="en-US"/>
              <a:t>Nội dung cần đạt</a:t>
            </a:r>
          </a:p>
        </p:txBody>
      </p:sp>
      <p:sp>
        <p:nvSpPr>
          <p:cNvPr id="5" name="TextBox 4">
            <a:extLst>
              <a:ext uri="{FF2B5EF4-FFF2-40B4-BE49-F238E27FC236}">
                <a16:creationId xmlns:a16="http://schemas.microsoft.com/office/drawing/2014/main" id="{855DF6D7-EF33-D2D9-A8ED-A1D74EF668A3}"/>
              </a:ext>
            </a:extLst>
          </p:cNvPr>
          <p:cNvSpPr txBox="1"/>
          <p:nvPr/>
        </p:nvSpPr>
        <p:spPr>
          <a:xfrm>
            <a:off x="612395" y="1266738"/>
            <a:ext cx="8296527" cy="4154984"/>
          </a:xfrm>
          <a:prstGeom prst="rect">
            <a:avLst/>
          </a:prstGeom>
          <a:noFill/>
        </p:spPr>
        <p:txBody>
          <a:bodyPr wrap="square" rtlCol="0">
            <a:spAutoFit/>
          </a:bodyPr>
          <a:lstStyle/>
          <a:p>
            <a:r>
              <a:rPr lang="en-US" sz="2400" b="1" i="1"/>
              <a:t>Nội dung cơ bản</a:t>
            </a:r>
            <a:r>
              <a:rPr lang="en-US" sz="2400"/>
              <a:t>:</a:t>
            </a:r>
          </a:p>
          <a:p>
            <a:pPr marL="342900" indent="-342900">
              <a:buFont typeface="Arial" panose="020B0604020202020204" pitchFamily="34" charset="0"/>
              <a:buChar char="•"/>
            </a:pPr>
            <a:r>
              <a:rPr lang="en-US" sz="2400"/>
              <a:t>Tìm hiểu hệ điều hành Contiki, thuật toán định tuyến RPL.</a:t>
            </a:r>
          </a:p>
          <a:p>
            <a:pPr marL="342900" indent="-342900">
              <a:buFont typeface="Arial" panose="020B0604020202020204" pitchFamily="34" charset="0"/>
              <a:buChar char="•"/>
            </a:pPr>
            <a:r>
              <a:rPr lang="en-US" sz="2400"/>
              <a:t>Mô phỏng đánh giá hiệu suất thuật toán với các Objective Function khác nhau( OF0, MRHOF ETX).</a:t>
            </a:r>
          </a:p>
          <a:p>
            <a:pPr marL="342900" indent="-342900">
              <a:buFont typeface="Arial" panose="020B0604020202020204" pitchFamily="34" charset="0"/>
              <a:buChar char="•"/>
            </a:pPr>
            <a:r>
              <a:rPr lang="en-US" sz="2400"/>
              <a:t>Triển khai hệ điều hành Contiki trên cảm biến sử dụng MCU EFR32, đánh giá hiệu suất thuật toán RPL.</a:t>
            </a:r>
          </a:p>
          <a:p>
            <a:endParaRPr lang="en-US" sz="2400"/>
          </a:p>
          <a:p>
            <a:r>
              <a:rPr lang="en-US" sz="2400" b="1" i="1"/>
              <a:t>Nội dung nâng cao</a:t>
            </a:r>
            <a:r>
              <a:rPr lang="en-US" sz="2400"/>
              <a:t>:</a:t>
            </a:r>
          </a:p>
          <a:p>
            <a:pPr marL="342900" indent="-342900">
              <a:buFont typeface="Arial" panose="020B0604020202020204" pitchFamily="34" charset="0"/>
              <a:buChar char="•"/>
            </a:pPr>
            <a:r>
              <a:rPr lang="en-US" sz="2400"/>
              <a:t>Đề xuất cải tiến thuật toán định tuyến.</a:t>
            </a:r>
          </a:p>
          <a:p>
            <a:pPr marL="342900" indent="-342900">
              <a:buFont typeface="Arial" panose="020B0604020202020204" pitchFamily="34" charset="0"/>
              <a:buChar char="•"/>
            </a:pPr>
            <a:r>
              <a:rPr lang="en-US" sz="2400"/>
              <a:t>Đánh giá thuật toán cải tiến bằng mô phỏng và cảm biến thật.</a:t>
            </a:r>
          </a:p>
          <a:p>
            <a:pPr marL="342900" indent="-342900">
              <a:buFont typeface="Arial" panose="020B0604020202020204" pitchFamily="34" charset="0"/>
              <a:buChar char="•"/>
            </a:pPr>
            <a:endParaRPr lang="en-US" sz="2400"/>
          </a:p>
        </p:txBody>
      </p:sp>
    </p:spTree>
    <p:extLst>
      <p:ext uri="{BB962C8B-B14F-4D97-AF65-F5344CB8AC3E}">
        <p14:creationId xmlns:p14="http://schemas.microsoft.com/office/powerpoint/2010/main" val="2887914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D922D-2E01-155D-C905-8E385FB80D68}"/>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66FD5C67-FED0-B267-1D58-55221CFEB65A}"/>
              </a:ext>
            </a:extLst>
          </p:cNvPr>
          <p:cNvSpPr>
            <a:spLocks noGrp="1"/>
          </p:cNvSpPr>
          <p:nvPr>
            <p:ph type="title"/>
          </p:nvPr>
        </p:nvSpPr>
        <p:spPr/>
        <p:txBody>
          <a:bodyPr/>
          <a:lstStyle/>
          <a:p>
            <a:r>
              <a:rPr lang="en-US"/>
              <a:t>Mạng cảm biến không dây</a:t>
            </a:r>
          </a:p>
        </p:txBody>
      </p:sp>
      <p:sp>
        <p:nvSpPr>
          <p:cNvPr id="6" name="TextBox 5">
            <a:extLst>
              <a:ext uri="{FF2B5EF4-FFF2-40B4-BE49-F238E27FC236}">
                <a16:creationId xmlns:a16="http://schemas.microsoft.com/office/drawing/2014/main" id="{B51DD35F-00F7-1000-2275-7721A6789599}"/>
              </a:ext>
            </a:extLst>
          </p:cNvPr>
          <p:cNvSpPr txBox="1"/>
          <p:nvPr/>
        </p:nvSpPr>
        <p:spPr>
          <a:xfrm>
            <a:off x="616590" y="888106"/>
            <a:ext cx="8141515" cy="2094228"/>
          </a:xfrm>
          <a:prstGeom prst="rect">
            <a:avLst/>
          </a:prstGeom>
          <a:noFill/>
        </p:spPr>
        <p:txBody>
          <a:bodyPr wrap="square">
            <a:spAutoFit/>
          </a:bodyPr>
          <a:lstStyle/>
          <a:p>
            <a:pPr marL="0" marR="0">
              <a:lnSpc>
                <a:spcPct val="110000"/>
              </a:lnSpc>
              <a:spcBef>
                <a:spcPts val="300"/>
              </a:spcBef>
              <a:spcAft>
                <a:spcPts val="0"/>
              </a:spcAft>
            </a:pPr>
            <a:r>
              <a:rPr lang="en-US" sz="2400" b="1" i="1">
                <a:effectLst/>
                <a:latin typeface="Calibri (body)"/>
                <a:ea typeface="Times New Roman" panose="02020603050405020304" pitchFamily="18" charset="0"/>
              </a:rPr>
              <a:t>Khái niệm</a:t>
            </a:r>
            <a:r>
              <a:rPr lang="en-US" sz="2400">
                <a:effectLst/>
                <a:latin typeface="Calibri (body)"/>
                <a:ea typeface="Times New Roman" panose="02020603050405020304" pitchFamily="18" charset="0"/>
              </a:rPr>
              <a:t>: Mạng cảm biến không dây (Wireless Sensor Network - WSN) là một loại mạng không dây được hình thành bởi một số lượng lớn các nút cảm biến có khả năng thu thập thông tin từ môi trường xung quanh và truyền dữ liệu đến một trạm cơ sở (base station) hoặc điểm thu thập dữ liệu (sink node). </a:t>
            </a:r>
          </a:p>
        </p:txBody>
      </p:sp>
      <p:pic>
        <p:nvPicPr>
          <p:cNvPr id="7" name="Picture 6" descr="A diagram of a cloud with a cloud connected to a sensor&#10;&#10;Description automatically generated">
            <a:extLst>
              <a:ext uri="{FF2B5EF4-FFF2-40B4-BE49-F238E27FC236}">
                <a16:creationId xmlns:a16="http://schemas.microsoft.com/office/drawing/2014/main" id="{035EF4CD-A167-61F5-3501-E1981DB53B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9787" y="2983557"/>
            <a:ext cx="5975120" cy="2987560"/>
          </a:xfrm>
          <a:prstGeom prst="rect">
            <a:avLst/>
          </a:prstGeom>
          <a:noFill/>
          <a:ln>
            <a:noFill/>
          </a:ln>
        </p:spPr>
      </p:pic>
    </p:spTree>
    <p:extLst>
      <p:ext uri="{BB962C8B-B14F-4D97-AF65-F5344CB8AC3E}">
        <p14:creationId xmlns:p14="http://schemas.microsoft.com/office/powerpoint/2010/main" val="812388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A2A453-CA4D-2127-A873-5767E34BE940}"/>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4F37B603-79B6-0EFE-0242-668716C7B1B8}"/>
              </a:ext>
            </a:extLst>
          </p:cNvPr>
          <p:cNvSpPr>
            <a:spLocks noGrp="1"/>
          </p:cNvSpPr>
          <p:nvPr>
            <p:ph type="title"/>
          </p:nvPr>
        </p:nvSpPr>
        <p:spPr/>
        <p:txBody>
          <a:bodyPr/>
          <a:lstStyle/>
          <a:p>
            <a:r>
              <a:rPr lang="en-US"/>
              <a:t>Mạng cảm biến không dây</a:t>
            </a:r>
          </a:p>
        </p:txBody>
      </p:sp>
      <p:sp>
        <p:nvSpPr>
          <p:cNvPr id="6" name="TextBox 5">
            <a:extLst>
              <a:ext uri="{FF2B5EF4-FFF2-40B4-BE49-F238E27FC236}">
                <a16:creationId xmlns:a16="http://schemas.microsoft.com/office/drawing/2014/main" id="{9F514E30-6253-2888-2161-221EB8E6E881}"/>
              </a:ext>
            </a:extLst>
          </p:cNvPr>
          <p:cNvSpPr txBox="1"/>
          <p:nvPr/>
        </p:nvSpPr>
        <p:spPr>
          <a:xfrm>
            <a:off x="306197" y="930051"/>
            <a:ext cx="8779079" cy="5107424"/>
          </a:xfrm>
          <a:prstGeom prst="rect">
            <a:avLst/>
          </a:prstGeom>
          <a:noFill/>
        </p:spPr>
        <p:txBody>
          <a:bodyPr wrap="square">
            <a:spAutoFit/>
          </a:bodyPr>
          <a:lstStyle/>
          <a:p>
            <a:pPr marR="0" lvl="0">
              <a:lnSpc>
                <a:spcPct val="110000"/>
              </a:lnSpc>
              <a:spcBef>
                <a:spcPts val="300"/>
              </a:spcBef>
              <a:spcAft>
                <a:spcPts val="0"/>
              </a:spcAft>
            </a:pPr>
            <a:r>
              <a:rPr lang="en-US" sz="2200" b="1" i="1">
                <a:effectLst/>
                <a:latin typeface="Calibri (body)"/>
                <a:ea typeface="Times New Roman" panose="02020603050405020304" pitchFamily="18" charset="0"/>
              </a:rPr>
              <a:t>Cấu tạo:</a:t>
            </a:r>
          </a:p>
          <a:p>
            <a:pPr marL="342900" marR="0" lvl="0" indent="-342900">
              <a:lnSpc>
                <a:spcPct val="110000"/>
              </a:lnSpc>
              <a:spcBef>
                <a:spcPts val="300"/>
              </a:spcBef>
              <a:spcAft>
                <a:spcPts val="0"/>
              </a:spcAft>
              <a:buFont typeface="Times New Roman" panose="02020603050405020304" pitchFamily="18" charset="0"/>
              <a:buChar char="-"/>
            </a:pPr>
            <a:r>
              <a:rPr lang="en-US" sz="2200" i="1">
                <a:effectLst/>
                <a:latin typeface="Calibri (body)"/>
                <a:ea typeface="Times New Roman" panose="02020603050405020304" pitchFamily="18" charset="0"/>
              </a:rPr>
              <a:t>Nút Cảm Biến (Sensor Node): </a:t>
            </a:r>
            <a:r>
              <a:rPr lang="en-US" sz="2200">
                <a:effectLst/>
                <a:latin typeface="Calibri (body)"/>
                <a:ea typeface="Times New Roman" panose="02020603050405020304" pitchFamily="18" charset="0"/>
              </a:rPr>
              <a:t>Chiếm số lượng lớn, được trang bị cảm biến để đo lường các thông số môi trường như nhiệt độ, độ ẩm, ánh sáng, …để gửi về nút trung tâm.</a:t>
            </a:r>
          </a:p>
          <a:p>
            <a:pPr marL="342900" marR="0" lvl="0" indent="-342900">
              <a:lnSpc>
                <a:spcPct val="110000"/>
              </a:lnSpc>
              <a:spcBef>
                <a:spcPts val="300"/>
              </a:spcBef>
              <a:spcAft>
                <a:spcPts val="0"/>
              </a:spcAft>
              <a:buFont typeface="Times New Roman" panose="02020603050405020304" pitchFamily="18" charset="0"/>
              <a:buChar char="-"/>
            </a:pPr>
            <a:r>
              <a:rPr lang="en-US" sz="2200" i="1">
                <a:latin typeface="Calibri (body)"/>
                <a:ea typeface="Times New Roman" panose="02020603050405020304" pitchFamily="18" charset="0"/>
              </a:rPr>
              <a:t>Nút trung tâm( Base station/ Sink node): </a:t>
            </a:r>
            <a:r>
              <a:rPr lang="en-US" sz="2200">
                <a:latin typeface="Calibri (body)"/>
                <a:ea typeface="Times New Roman" panose="02020603050405020304" pitchFamily="18" charset="0"/>
              </a:rPr>
              <a:t>Tiếp nhận dữ liệu từ node cảm biến, có khả năng xử lý dữ liệu và bộ nhớ lớn hơn để lọc, tính toán và tổng hợp thông tin trước khi gửi về trung tâm hoặc gửi lên internet.</a:t>
            </a:r>
          </a:p>
          <a:p>
            <a:pPr marL="342900" marR="0" lvl="0" indent="-342900">
              <a:lnSpc>
                <a:spcPct val="110000"/>
              </a:lnSpc>
              <a:spcBef>
                <a:spcPts val="300"/>
              </a:spcBef>
              <a:spcAft>
                <a:spcPts val="0"/>
              </a:spcAft>
              <a:buFont typeface="Times New Roman" panose="02020603050405020304" pitchFamily="18" charset="0"/>
              <a:buChar char="-"/>
            </a:pPr>
            <a:r>
              <a:rPr lang="en-US" sz="2200" i="1">
                <a:effectLst/>
                <a:latin typeface="Calibri (body)"/>
                <a:ea typeface="Times New Roman" panose="02020603050405020304" pitchFamily="18" charset="0"/>
              </a:rPr>
              <a:t>Kết nối </a:t>
            </a:r>
            <a:r>
              <a:rPr lang="en-US" sz="2200" i="1">
                <a:latin typeface="Calibri (body)"/>
                <a:ea typeface="Times New Roman" panose="02020603050405020304" pitchFamily="18" charset="0"/>
              </a:rPr>
              <a:t>không dây</a:t>
            </a:r>
            <a:r>
              <a:rPr lang="en-US" sz="2200">
                <a:latin typeface="Calibri (body)"/>
                <a:ea typeface="Times New Roman" panose="02020603050405020304" pitchFamily="18" charset="0"/>
              </a:rPr>
              <a:t>: Wifi, Bluetooth, Zigbee, …</a:t>
            </a:r>
          </a:p>
          <a:p>
            <a:pPr marL="342900" marR="0" lvl="0" indent="-342900">
              <a:lnSpc>
                <a:spcPct val="110000"/>
              </a:lnSpc>
              <a:spcBef>
                <a:spcPts val="300"/>
              </a:spcBef>
              <a:spcAft>
                <a:spcPts val="0"/>
              </a:spcAft>
              <a:buFont typeface="Times New Roman" panose="02020603050405020304" pitchFamily="18" charset="0"/>
              <a:buChar char="-"/>
            </a:pPr>
            <a:r>
              <a:rPr lang="en-US" sz="2200" i="1">
                <a:effectLst/>
                <a:latin typeface="Calibri (body)"/>
                <a:ea typeface="Times New Roman" panose="02020603050405020304" pitchFamily="18" charset="0"/>
              </a:rPr>
              <a:t>Giao thức m</a:t>
            </a:r>
            <a:r>
              <a:rPr lang="en-US" sz="2200" i="1">
                <a:latin typeface="Calibri (body)"/>
                <a:ea typeface="Times New Roman" panose="02020603050405020304" pitchFamily="18" charset="0"/>
              </a:rPr>
              <a:t>ạng</a:t>
            </a:r>
            <a:r>
              <a:rPr lang="en-US" sz="2200">
                <a:latin typeface="Calibri (body)"/>
                <a:ea typeface="Times New Roman" panose="02020603050405020304" pitchFamily="18" charset="0"/>
              </a:rPr>
              <a:t>: Quy tắc và quy trình truyền thông cho quản lý mạng. Các giao thức phổ biến: </a:t>
            </a:r>
            <a:r>
              <a:rPr lang="en-US" sz="2200">
                <a:latin typeface="Calibri (body)"/>
              </a:rPr>
              <a:t>LEACH (Low-Energy Adaptive Clustering Hierarchy), Zigbee, và IEEE 802.15.4, …</a:t>
            </a:r>
          </a:p>
          <a:p>
            <a:pPr marL="342900" marR="0" lvl="0" indent="-342900">
              <a:lnSpc>
                <a:spcPct val="110000"/>
              </a:lnSpc>
              <a:spcBef>
                <a:spcPts val="300"/>
              </a:spcBef>
              <a:spcAft>
                <a:spcPts val="0"/>
              </a:spcAft>
              <a:buFont typeface="Times New Roman" panose="02020603050405020304" pitchFamily="18" charset="0"/>
              <a:buChar char="-"/>
            </a:pPr>
            <a:r>
              <a:rPr lang="en-US" sz="2200" i="1">
                <a:latin typeface="Calibri (body)"/>
              </a:rPr>
              <a:t>Nguồn năng lượng</a:t>
            </a:r>
            <a:r>
              <a:rPr lang="en-US" sz="2200">
                <a:latin typeface="Calibri (body)"/>
              </a:rPr>
              <a:t>: Các nút cảm biến thường hoạt động trên pin, pin mặt trời hoặc nguồn năng lượng hạn chế khác. </a:t>
            </a:r>
          </a:p>
        </p:txBody>
      </p:sp>
    </p:spTree>
    <p:extLst>
      <p:ext uri="{BB962C8B-B14F-4D97-AF65-F5344CB8AC3E}">
        <p14:creationId xmlns:p14="http://schemas.microsoft.com/office/powerpoint/2010/main" val="3661100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B4FAA5-46D8-0146-932F-8ED97E732C3C}"/>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FF9E1E6A-357D-B95E-BDA7-C460189760EF}"/>
              </a:ext>
            </a:extLst>
          </p:cNvPr>
          <p:cNvSpPr>
            <a:spLocks noGrp="1"/>
          </p:cNvSpPr>
          <p:nvPr>
            <p:ph type="title"/>
          </p:nvPr>
        </p:nvSpPr>
        <p:spPr/>
        <p:txBody>
          <a:bodyPr/>
          <a:lstStyle/>
          <a:p>
            <a:r>
              <a:rPr lang="en-US"/>
              <a:t>Mạng cảm biến không dây</a:t>
            </a:r>
          </a:p>
        </p:txBody>
      </p:sp>
      <p:sp>
        <p:nvSpPr>
          <p:cNvPr id="5" name="TextBox 4">
            <a:extLst>
              <a:ext uri="{FF2B5EF4-FFF2-40B4-BE49-F238E27FC236}">
                <a16:creationId xmlns:a16="http://schemas.microsoft.com/office/drawing/2014/main" id="{525613E3-A623-F8EB-6644-B190DCAE23FB}"/>
              </a:ext>
            </a:extLst>
          </p:cNvPr>
          <p:cNvSpPr txBox="1"/>
          <p:nvPr/>
        </p:nvSpPr>
        <p:spPr>
          <a:xfrm>
            <a:off x="306197" y="930051"/>
            <a:ext cx="8779079" cy="5145896"/>
          </a:xfrm>
          <a:prstGeom prst="rect">
            <a:avLst/>
          </a:prstGeom>
          <a:noFill/>
        </p:spPr>
        <p:txBody>
          <a:bodyPr wrap="square">
            <a:spAutoFit/>
          </a:bodyPr>
          <a:lstStyle/>
          <a:p>
            <a:pPr marR="0" lvl="0">
              <a:lnSpc>
                <a:spcPct val="110000"/>
              </a:lnSpc>
              <a:spcBef>
                <a:spcPts val="300"/>
              </a:spcBef>
              <a:spcAft>
                <a:spcPts val="0"/>
              </a:spcAft>
            </a:pPr>
            <a:r>
              <a:rPr lang="en-US" sz="2200" b="1" i="1">
                <a:latin typeface="Calibri (body)"/>
              </a:rPr>
              <a:t>Đặc điểm:</a:t>
            </a:r>
          </a:p>
          <a:p>
            <a:pPr marL="342900" marR="0" lvl="0" indent="-342900">
              <a:lnSpc>
                <a:spcPct val="110000"/>
              </a:lnSpc>
              <a:spcBef>
                <a:spcPts val="300"/>
              </a:spcBef>
              <a:spcAft>
                <a:spcPts val="0"/>
              </a:spcAft>
              <a:buFontTx/>
              <a:buChar char="-"/>
            </a:pPr>
            <a:r>
              <a:rPr lang="en-US" sz="2200" i="1">
                <a:latin typeface="Calibri (body)"/>
              </a:rPr>
              <a:t>Phân tán</a:t>
            </a:r>
            <a:r>
              <a:rPr lang="en-US" sz="2200">
                <a:latin typeface="Calibri (body)"/>
              </a:rPr>
              <a:t>: WSN bao gồm 1 số lượng lớn nút cảm biến phân bố trên không gian rộng. </a:t>
            </a:r>
          </a:p>
          <a:p>
            <a:pPr marL="342900" marR="0" lvl="0" indent="-342900">
              <a:lnSpc>
                <a:spcPct val="110000"/>
              </a:lnSpc>
              <a:spcBef>
                <a:spcPts val="300"/>
              </a:spcBef>
              <a:spcAft>
                <a:spcPts val="0"/>
              </a:spcAft>
              <a:buFontTx/>
              <a:buChar char="-"/>
            </a:pPr>
            <a:r>
              <a:rPr lang="en-US" sz="2200" i="1">
                <a:latin typeface="Calibri (body)"/>
              </a:rPr>
              <a:t>Hạn chế về mặt năng lượng</a:t>
            </a:r>
            <a:r>
              <a:rPr lang="en-US" sz="2200">
                <a:latin typeface="Calibri (body)"/>
              </a:rPr>
              <a:t>: Các nút cảm biến thường chạy trên pin.</a:t>
            </a:r>
          </a:p>
          <a:p>
            <a:pPr marL="342900" marR="0" lvl="0" indent="-342900">
              <a:lnSpc>
                <a:spcPct val="110000"/>
              </a:lnSpc>
              <a:spcBef>
                <a:spcPts val="300"/>
              </a:spcBef>
              <a:spcAft>
                <a:spcPts val="0"/>
              </a:spcAft>
              <a:buFontTx/>
              <a:buChar char="-"/>
            </a:pPr>
            <a:r>
              <a:rPr lang="en-US" sz="2200" i="1">
                <a:latin typeface="Calibri (body)"/>
              </a:rPr>
              <a:t>Môi trường động, không đồng nhất</a:t>
            </a:r>
            <a:r>
              <a:rPr lang="en-US" sz="2200">
                <a:latin typeface="Calibri (body)"/>
              </a:rPr>
              <a:t>: Môi trường thay đổi liên tục, các nút có khả năng di chuyển.</a:t>
            </a:r>
          </a:p>
          <a:p>
            <a:pPr marL="342900" indent="-342900">
              <a:lnSpc>
                <a:spcPct val="110000"/>
              </a:lnSpc>
              <a:spcBef>
                <a:spcPts val="300"/>
              </a:spcBef>
              <a:buFontTx/>
              <a:buChar char="-"/>
            </a:pPr>
            <a:r>
              <a:rPr lang="en-US" sz="2200" i="1">
                <a:latin typeface="Calibri (body)"/>
              </a:rPr>
              <a:t>Tính mất mát: </a:t>
            </a:r>
            <a:r>
              <a:rPr lang="en-US" sz="2200">
                <a:latin typeface="Calibri (body)"/>
              </a:rPr>
              <a:t>Do hạn chế về mặt năng lượng, ảnh hưởng của môi trường, nên WSN có tỉ lệ mất mát gói tin cao.</a:t>
            </a:r>
          </a:p>
          <a:p>
            <a:pPr marL="342900" marR="0" lvl="0" indent="-342900">
              <a:lnSpc>
                <a:spcPct val="110000"/>
              </a:lnSpc>
              <a:spcBef>
                <a:spcPts val="300"/>
              </a:spcBef>
              <a:spcAft>
                <a:spcPts val="0"/>
              </a:spcAft>
              <a:buFontTx/>
              <a:buChar char="-"/>
            </a:pPr>
            <a:r>
              <a:rPr lang="en-US" sz="2200" i="1">
                <a:latin typeface="Calibri (body)"/>
              </a:rPr>
              <a:t>Tính linh hoạt và mở rộng</a:t>
            </a:r>
            <a:r>
              <a:rPr lang="en-US" sz="2200">
                <a:latin typeface="Calibri (body)"/>
              </a:rPr>
              <a:t>: Các nút có thể dễ dàng tham ra hoặc rời khỏi một mạng. Mạng cũng cần có khả năng tự phục hồi khi  có sự cố xảy ra trong mạng.</a:t>
            </a:r>
          </a:p>
          <a:p>
            <a:pPr marL="342900" marR="0" lvl="0" indent="-342900">
              <a:lnSpc>
                <a:spcPct val="110000"/>
              </a:lnSpc>
              <a:spcBef>
                <a:spcPts val="300"/>
              </a:spcBef>
              <a:spcAft>
                <a:spcPts val="0"/>
              </a:spcAft>
              <a:buFontTx/>
              <a:buChar char="-"/>
            </a:pPr>
            <a:r>
              <a:rPr lang="en-US" sz="2200" i="1">
                <a:latin typeface="Calibri (body)"/>
              </a:rPr>
              <a:t>Bảo mật</a:t>
            </a:r>
            <a:r>
              <a:rPr lang="en-US" sz="2200">
                <a:latin typeface="Calibri (body)"/>
              </a:rPr>
              <a:t>: Dữ liệu thu thập từ mạng có thể nhạy cảm, cần được mã hóa, bảo mật</a:t>
            </a:r>
          </a:p>
        </p:txBody>
      </p:sp>
    </p:spTree>
    <p:extLst>
      <p:ext uri="{BB962C8B-B14F-4D97-AF65-F5344CB8AC3E}">
        <p14:creationId xmlns:p14="http://schemas.microsoft.com/office/powerpoint/2010/main" val="3406098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B4FAA5-46D8-0146-932F-8ED97E732C3C}"/>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FF9E1E6A-357D-B95E-BDA7-C460189760EF}"/>
              </a:ext>
            </a:extLst>
          </p:cNvPr>
          <p:cNvSpPr>
            <a:spLocks noGrp="1"/>
          </p:cNvSpPr>
          <p:nvPr>
            <p:ph type="title"/>
          </p:nvPr>
        </p:nvSpPr>
        <p:spPr/>
        <p:txBody>
          <a:bodyPr/>
          <a:lstStyle/>
          <a:p>
            <a:r>
              <a:rPr lang="en-US"/>
              <a:t>Mạng cảm biến không dây</a:t>
            </a:r>
          </a:p>
        </p:txBody>
      </p:sp>
      <p:sp>
        <p:nvSpPr>
          <p:cNvPr id="5" name="TextBox 4">
            <a:extLst>
              <a:ext uri="{FF2B5EF4-FFF2-40B4-BE49-F238E27FC236}">
                <a16:creationId xmlns:a16="http://schemas.microsoft.com/office/drawing/2014/main" id="{525613E3-A623-F8EB-6644-B190DCAE23FB}"/>
              </a:ext>
            </a:extLst>
          </p:cNvPr>
          <p:cNvSpPr txBox="1"/>
          <p:nvPr/>
        </p:nvSpPr>
        <p:spPr>
          <a:xfrm>
            <a:off x="306197" y="930051"/>
            <a:ext cx="8779079" cy="1640321"/>
          </a:xfrm>
          <a:prstGeom prst="rect">
            <a:avLst/>
          </a:prstGeom>
          <a:noFill/>
        </p:spPr>
        <p:txBody>
          <a:bodyPr wrap="square">
            <a:spAutoFit/>
          </a:bodyPr>
          <a:lstStyle/>
          <a:p>
            <a:pPr marR="0" lvl="0">
              <a:lnSpc>
                <a:spcPct val="110000"/>
              </a:lnSpc>
              <a:spcBef>
                <a:spcPts val="300"/>
              </a:spcBef>
              <a:spcAft>
                <a:spcPts val="0"/>
              </a:spcAft>
            </a:pPr>
            <a:r>
              <a:rPr lang="en-US" sz="2200" b="1" i="1">
                <a:latin typeface="Calibri (body)"/>
              </a:rPr>
              <a:t>Ứng dụng:</a:t>
            </a:r>
          </a:p>
          <a:p>
            <a:pPr marL="342900" marR="0" lvl="0" indent="-342900">
              <a:lnSpc>
                <a:spcPct val="110000"/>
              </a:lnSpc>
              <a:spcBef>
                <a:spcPts val="300"/>
              </a:spcBef>
              <a:spcAft>
                <a:spcPts val="0"/>
              </a:spcAft>
              <a:buFontTx/>
              <a:buChar char="-"/>
            </a:pPr>
            <a:r>
              <a:rPr lang="en-US" sz="2200" i="1">
                <a:latin typeface="Calibri (body)"/>
              </a:rPr>
              <a:t>Y tế và chăm sóc sức khỏe: </a:t>
            </a:r>
            <a:r>
              <a:rPr lang="en-US" sz="2200">
                <a:latin typeface="Calibri (body)"/>
              </a:rPr>
              <a:t>Hỗ trợ theo dõi vị trí và trạng thái bệnh nhân( nhịp tim, huyết áp, nồng độ glucose, …), đưa ra cảnh báo bất thường. </a:t>
            </a:r>
          </a:p>
          <a:p>
            <a:pPr marR="0" lvl="0">
              <a:lnSpc>
                <a:spcPct val="110000"/>
              </a:lnSpc>
              <a:spcBef>
                <a:spcPts val="300"/>
              </a:spcBef>
              <a:spcAft>
                <a:spcPts val="0"/>
              </a:spcAft>
            </a:pPr>
            <a:endParaRPr lang="en-US" sz="2200">
              <a:latin typeface="Calibri (body)"/>
            </a:endParaRPr>
          </a:p>
        </p:txBody>
      </p:sp>
      <p:pic>
        <p:nvPicPr>
          <p:cNvPr id="1028" name="Picture 4" descr="Wireless sensor networks for healthcare: A survey - ScienceDirect">
            <a:extLst>
              <a:ext uri="{FF2B5EF4-FFF2-40B4-BE49-F238E27FC236}">
                <a16:creationId xmlns:a16="http://schemas.microsoft.com/office/drawing/2014/main" id="{1B6EA587-6EED-061F-6316-A7171EF4D0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398" y="2570372"/>
            <a:ext cx="5962650"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9648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2508</TotalTime>
  <Words>3821</Words>
  <Application>Microsoft Office PowerPoint</Application>
  <PresentationFormat>On-screen Show (4:3)</PresentationFormat>
  <Paragraphs>222</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(body)</vt:lpstr>
      <vt:lpstr>Lato</vt:lpstr>
      <vt:lpstr>Times New Roman</vt:lpstr>
      <vt:lpstr>Office Theme</vt:lpstr>
      <vt:lpstr>PowerPoint Presentation</vt:lpstr>
      <vt:lpstr>PowerPoint Presentation</vt:lpstr>
      <vt:lpstr>Nội dung báo cáo</vt:lpstr>
      <vt:lpstr>Mục tiêu đồ án</vt:lpstr>
      <vt:lpstr>Nội dung cần đạt</vt:lpstr>
      <vt:lpstr>Mạng cảm biến không dây</vt:lpstr>
      <vt:lpstr>Mạng cảm biến không dây</vt:lpstr>
      <vt:lpstr>Mạng cảm biến không dây</vt:lpstr>
      <vt:lpstr>Mạng cảm biến không dây</vt:lpstr>
      <vt:lpstr>Mạng cảm biến không dây</vt:lpstr>
      <vt:lpstr>Mạng cảm biến không dây</vt:lpstr>
      <vt:lpstr>Hệ điều hành mã nguồn mở Contiki</vt:lpstr>
      <vt:lpstr>Hệ điều hành mã nguồn mở Contiki</vt:lpstr>
      <vt:lpstr>Định tuyến trong mạng cảm biến không dây</vt:lpstr>
      <vt:lpstr>Định tuyến trong mạng cảm biến không dây</vt:lpstr>
      <vt:lpstr>Thuật toán định tuyến RPL </vt:lpstr>
      <vt:lpstr>Thuật toán định tuyến RPL </vt:lpstr>
      <vt:lpstr>Thuật toán định tuyến RPL </vt:lpstr>
      <vt:lpstr>Thuật toán định tuyến RPL </vt:lpstr>
      <vt:lpstr>Thuật toán định tuyến RPL </vt:lpstr>
      <vt:lpstr>Thuật toán định tuyến RPL </vt:lpstr>
      <vt:lpstr>Thuật toán định tuyến RPL </vt:lpstr>
      <vt:lpstr>Thuật toán định tuyến RPL </vt:lpstr>
      <vt:lpstr>Thuật toán định tuyến RPL </vt:lpstr>
      <vt:lpstr>Thuật toán định tuyến RPL </vt:lpstr>
      <vt:lpstr>Thuật toán định tuyến RPL </vt:lpstr>
      <vt:lpstr>Các nghiên cứu cải tiến thuật toán RPL</vt:lpstr>
      <vt:lpstr>Các nghiên cứu cải tiến thuật toán RPL</vt:lpstr>
      <vt:lpstr>Các nghiên cứu cải tiến thuật toán RPL</vt:lpstr>
      <vt:lpstr>Các nghiên cứu cải tiến thuật toán RPL</vt:lpstr>
      <vt:lpstr>Phần mềm mô phỏng cooja</vt:lpstr>
      <vt:lpstr>Phần mềm mô phỏng cooja</vt:lpstr>
      <vt:lpstr>Phần mềm mô phỏng cooja</vt:lpstr>
      <vt:lpstr>Phần mềm mô phỏng cooja</vt:lpstr>
      <vt:lpstr>Phần mềm mô phỏng cooja</vt:lpstr>
      <vt:lpstr>Phần mềm mô phỏng cooja</vt:lpstr>
      <vt:lpstr>Phần mềm mô phỏng cooja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Pham Cong Minh 20200688</cp:lastModifiedBy>
  <cp:revision>165</cp:revision>
  <dcterms:created xsi:type="dcterms:W3CDTF">2021-05-28T04:32:29Z</dcterms:created>
  <dcterms:modified xsi:type="dcterms:W3CDTF">2024-04-17T03:28:53Z</dcterms:modified>
</cp:coreProperties>
</file>